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13" r:id="rId1"/>
  </p:sldMasterIdLst>
  <p:notesMasterIdLst>
    <p:notesMasterId r:id="rId17"/>
  </p:notesMasterIdLst>
  <p:handoutMasterIdLst>
    <p:handoutMasterId r:id="rId18"/>
  </p:handoutMasterIdLst>
  <p:sldIdLst>
    <p:sldId id="326" r:id="rId2"/>
    <p:sldId id="377" r:id="rId3"/>
    <p:sldId id="369" r:id="rId4"/>
    <p:sldId id="367" r:id="rId5"/>
    <p:sldId id="368" r:id="rId6"/>
    <p:sldId id="371" r:id="rId7"/>
    <p:sldId id="372" r:id="rId8"/>
    <p:sldId id="370" r:id="rId9"/>
    <p:sldId id="360" r:id="rId10"/>
    <p:sldId id="373" r:id="rId11"/>
    <p:sldId id="364" r:id="rId12"/>
    <p:sldId id="375" r:id="rId13"/>
    <p:sldId id="376" r:id="rId14"/>
    <p:sldId id="361" r:id="rId15"/>
    <p:sldId id="341" r:id="rId16"/>
  </p:sldIdLst>
  <p:sldSz cx="9144000" cy="5143500" type="screen16x9"/>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4">
          <p15:clr>
            <a:srgbClr val="A4A3A4"/>
          </p15:clr>
        </p15:guide>
        <p15:guide id="2" orient="horz" pos="2902">
          <p15:clr>
            <a:srgbClr val="A4A3A4"/>
          </p15:clr>
        </p15:guide>
        <p15:guide id="3" pos="345">
          <p15:clr>
            <a:srgbClr val="A4A3A4"/>
          </p15:clr>
        </p15:guide>
        <p15:guide id="4" pos="5366">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320F"/>
    <a:srgbClr val="EBF0F4"/>
    <a:srgbClr val="E6EF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7B26C5-4107-4FEC-AEDC-1716B250A1EF}">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ittlere Formatvorlage 1 - Akz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ittlere Formatvorlage 1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2" autoAdjust="0"/>
    <p:restoredTop sz="96395" autoAdjust="0"/>
  </p:normalViewPr>
  <p:slideViewPr>
    <p:cSldViewPr snapToGrid="0" snapToObjects="1">
      <p:cViewPr varScale="1">
        <p:scale>
          <a:sx n="210" d="100"/>
          <a:sy n="210" d="100"/>
        </p:scale>
        <p:origin x="360" y="168"/>
      </p:cViewPr>
      <p:guideLst>
        <p:guide orient="horz" pos="524"/>
        <p:guide orient="horz" pos="2902"/>
        <p:guide pos="345"/>
        <p:guide pos="5366"/>
      </p:guideLst>
    </p:cSldViewPr>
  </p:slideViewPr>
  <p:outlineViewPr>
    <p:cViewPr>
      <p:scale>
        <a:sx n="33" d="100"/>
        <a:sy n="33" d="100"/>
      </p:scale>
      <p:origin x="0" y="-456"/>
    </p:cViewPr>
  </p:outlineViewPr>
  <p:notesTextViewPr>
    <p:cViewPr>
      <p:scale>
        <a:sx n="3" d="2"/>
        <a:sy n="3" d="2"/>
      </p:scale>
      <p:origin x="0" y="0"/>
    </p:cViewPr>
  </p:notesTextViewPr>
  <p:sorterViewPr>
    <p:cViewPr>
      <p:scale>
        <a:sx n="100" d="100"/>
        <a:sy n="100" d="100"/>
      </p:scale>
      <p:origin x="0" y="0"/>
    </p:cViewPr>
  </p:sorterViewPr>
  <p:notesViewPr>
    <p:cSldViewPr snapToGrid="0" snapToObjects="1">
      <p:cViewPr>
        <p:scale>
          <a:sx n="100" d="100"/>
          <a:sy n="100" d="100"/>
        </p:scale>
        <p:origin x="4632" y="52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sz="quarter" idx="1"/>
          </p:nvPr>
        </p:nvSpPr>
        <p:spPr>
          <a:xfrm>
            <a:off x="3852016" y="9430306"/>
            <a:ext cx="2945659" cy="496332"/>
          </a:xfrm>
          <a:prstGeom prst="rect">
            <a:avLst/>
          </a:prstGeom>
        </p:spPr>
        <p:txBody>
          <a:bodyPr vert="horz" lIns="91440" tIns="45720" rIns="91440" bIns="45720" rtlCol="0" anchor="b" anchorCtr="0"/>
          <a:lstStyle>
            <a:lvl1pPr algn="r">
              <a:defRPr sz="1200"/>
            </a:lvl1pPr>
          </a:lstStyle>
          <a:p>
            <a:fld id="{A4F87B00-D7D7-4E73-88E5-5DF5797B2681}" type="datetimeFigureOut">
              <a:rPr lang="de-AT" smtClean="0"/>
              <a:t>25.03.2026</a:t>
            </a:fld>
            <a:endParaRPr lang="de-AT" dirty="0"/>
          </a:p>
        </p:txBody>
      </p:sp>
      <p:sp>
        <p:nvSpPr>
          <p:cNvPr id="4" name="Fußzeilenplatzhalt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de-AT" dirty="0"/>
          </a:p>
        </p:txBody>
      </p:sp>
      <p:sp>
        <p:nvSpPr>
          <p:cNvPr id="6" name="Foliennummernplatzhalter 5"/>
          <p:cNvSpPr>
            <a:spLocks noGrp="1"/>
          </p:cNvSpPr>
          <p:nvPr>
            <p:ph type="sldNum" sz="quarter" idx="3"/>
          </p:nvPr>
        </p:nvSpPr>
        <p:spPr>
          <a:xfrm>
            <a:off x="2945659" y="9428583"/>
            <a:ext cx="904784" cy="496332"/>
          </a:xfrm>
          <a:prstGeom prst="rect">
            <a:avLst/>
          </a:prstGeom>
        </p:spPr>
        <p:txBody>
          <a:bodyPr vert="horz" lIns="91440" tIns="45720" rIns="91440" bIns="45720" rtlCol="0" anchor="b"/>
          <a:lstStyle>
            <a:lvl1pPr algn="r">
              <a:defRPr sz="1200"/>
            </a:lvl1pPr>
          </a:lstStyle>
          <a:p>
            <a:pPr algn="ctr"/>
            <a:fld id="{1BCACBB0-6C6B-4B3E-B6E6-54B62284C21B}" type="slidenum">
              <a:rPr lang="de-AT" smtClean="0"/>
              <a:pPr algn="ctr"/>
              <a:t>‹Nr.›</a:t>
            </a:fld>
            <a:endParaRPr lang="de-AT" dirty="0"/>
          </a:p>
        </p:txBody>
      </p:sp>
      <p:pic>
        <p:nvPicPr>
          <p:cNvPr id="7" name="Grafik 6"/>
          <p:cNvPicPr/>
          <p:nvPr/>
        </p:nvPicPr>
        <p:blipFill>
          <a:blip r:embed="rId2" cstate="print">
            <a:extLst>
              <a:ext uri="{28A0092B-C50C-407E-A947-70E740481C1C}">
                <a14:useLocalDpi xmlns:a14="http://schemas.microsoft.com/office/drawing/2010/main" val="0"/>
              </a:ext>
            </a:extLst>
          </a:blip>
          <a:stretch>
            <a:fillRect/>
          </a:stretch>
        </p:blipFill>
        <p:spPr bwMode="auto">
          <a:xfrm>
            <a:off x="4863375" y="529859"/>
            <a:ext cx="1476000" cy="265082"/>
          </a:xfrm>
          <a:prstGeom prst="rect">
            <a:avLst/>
          </a:prstGeom>
          <a:noFill/>
          <a:ln>
            <a:noFill/>
          </a:ln>
        </p:spPr>
      </p:pic>
    </p:spTree>
    <p:extLst>
      <p:ext uri="{BB962C8B-B14F-4D97-AF65-F5344CB8AC3E}">
        <p14:creationId xmlns:p14="http://schemas.microsoft.com/office/powerpoint/2010/main" val="14833474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52016" y="9428582"/>
            <a:ext cx="2945659" cy="496332"/>
          </a:xfrm>
          <a:prstGeom prst="rect">
            <a:avLst/>
          </a:prstGeom>
        </p:spPr>
        <p:txBody>
          <a:bodyPr vert="horz" lIns="91440" tIns="45720" rIns="91440" bIns="45720" rtlCol="0" anchor="b" anchorCtr="0"/>
          <a:lstStyle>
            <a:lvl1pPr algn="r">
              <a:defRPr sz="1200"/>
            </a:lvl1pPr>
          </a:lstStyle>
          <a:p>
            <a:fld id="{64F923B6-97FF-4AF0-A17D-1758840DBBE2}" type="datetimeFigureOut">
              <a:rPr lang="de-AT" smtClean="0"/>
              <a:t>25.03.2026</a:t>
            </a:fld>
            <a:endParaRPr lang="de-AT"/>
          </a:p>
        </p:txBody>
      </p:sp>
      <p:sp>
        <p:nvSpPr>
          <p:cNvPr id="4" name="Folienbildplatzhalter 3"/>
          <p:cNvSpPr>
            <a:spLocks noGrp="1" noRot="1" noChangeAspect="1"/>
          </p:cNvSpPr>
          <p:nvPr>
            <p:ph type="sldImg" idx="2"/>
          </p:nvPr>
        </p:nvSpPr>
        <p:spPr>
          <a:xfrm>
            <a:off x="-317500" y="674688"/>
            <a:ext cx="7432675" cy="4181475"/>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854894" y="4963319"/>
            <a:ext cx="5090351" cy="4218821"/>
          </a:xfrm>
          <a:prstGeom prst="rect">
            <a:avLst/>
          </a:prstGeom>
        </p:spPr>
        <p:txBody>
          <a:bodyPr vert="horz" lIns="91440" tIns="45720" rIns="91440" bIns="45720" rtlCol="0"/>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6" name="Fußzeilenplatzhalt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2945659" y="9428582"/>
            <a:ext cx="904784" cy="498056"/>
          </a:xfrm>
          <a:prstGeom prst="rect">
            <a:avLst/>
          </a:prstGeom>
        </p:spPr>
        <p:txBody>
          <a:bodyPr vert="horz" lIns="91440" tIns="45720" rIns="91440" bIns="45720" rtlCol="0" anchor="b"/>
          <a:lstStyle>
            <a:lvl1pPr algn="ctr">
              <a:defRPr sz="1200"/>
            </a:lvl1pPr>
          </a:lstStyle>
          <a:p>
            <a:fld id="{F0A5DA3B-92D6-4D4B-9895-D15CB563B5E4}" type="slidenum">
              <a:rPr lang="de-AT" smtClean="0"/>
              <a:pPr/>
              <a:t>‹Nr.›</a:t>
            </a:fld>
            <a:endParaRPr lang="de-AT"/>
          </a:p>
        </p:txBody>
      </p:sp>
    </p:spTree>
    <p:extLst>
      <p:ext uri="{BB962C8B-B14F-4D97-AF65-F5344CB8AC3E}">
        <p14:creationId xmlns:p14="http://schemas.microsoft.com/office/powerpoint/2010/main" val="1136113356"/>
      </p:ext>
    </p:extLst>
  </p:cSld>
  <p:clrMap bg1="lt1" tx1="dk1" bg2="lt2" tx2="dk2" accent1="accent1" accent2="accent2" accent3="accent3" accent4="accent4" accent5="accent5" accent6="accent6" hlink="hlink" folHlink="folHlink"/>
  <p:notesStyle>
    <a:lvl1pPr marL="0" algn="l" defTabSz="914400" rtl="0" eaLnBrk="1" latinLnBrk="0" hangingPunct="1">
      <a:spcBef>
        <a:spcPts val="200"/>
      </a:spcBef>
      <a:defRPr sz="1200" kern="1200">
        <a:solidFill>
          <a:schemeClr val="tx1"/>
        </a:solidFill>
        <a:latin typeface="+mn-lt"/>
        <a:ea typeface="+mn-ea"/>
        <a:cs typeface="+mn-cs"/>
      </a:defRPr>
    </a:lvl1pPr>
    <a:lvl2pPr marL="396000" indent="-171450" algn="l" defTabSz="914400" rtl="0" eaLnBrk="1" latinLnBrk="0" hangingPunct="1">
      <a:spcBef>
        <a:spcPts val="200"/>
      </a:spcBef>
      <a:buFont typeface="Arial" pitchFamily="34" charset="0"/>
      <a:buChar char="•"/>
      <a:defRPr sz="1200" kern="1200">
        <a:solidFill>
          <a:schemeClr val="tx1"/>
        </a:solidFill>
        <a:latin typeface="+mn-lt"/>
        <a:ea typeface="+mn-ea"/>
        <a:cs typeface="+mn-cs"/>
      </a:defRPr>
    </a:lvl2pPr>
    <a:lvl3pPr marL="792000" indent="-171450" algn="l" defTabSz="914400" rtl="0" eaLnBrk="1" latinLnBrk="0" hangingPunct="1">
      <a:spcBef>
        <a:spcPts val="200"/>
      </a:spcBef>
      <a:buFont typeface="Courier New" pitchFamily="49" charset="0"/>
      <a:buChar char="o"/>
      <a:defRPr sz="1200" kern="1200">
        <a:solidFill>
          <a:schemeClr val="tx1"/>
        </a:solidFill>
        <a:latin typeface="+mn-lt"/>
        <a:ea typeface="+mn-ea"/>
        <a:cs typeface="+mn-cs"/>
      </a:defRPr>
    </a:lvl3pPr>
    <a:lvl4pPr marL="1188000" indent="-171450" algn="l" defTabSz="914400" rtl="0" eaLnBrk="1" latinLnBrk="0" hangingPunct="1">
      <a:spcBef>
        <a:spcPts val="200"/>
      </a:spcBef>
      <a:buFont typeface="Wingdings" pitchFamily="2" charset="2"/>
      <a:buChar char="§"/>
      <a:defRPr sz="1200" kern="1200">
        <a:solidFill>
          <a:schemeClr val="tx1"/>
        </a:solidFill>
        <a:latin typeface="+mn-lt"/>
        <a:ea typeface="+mn-ea"/>
        <a:cs typeface="+mn-cs"/>
      </a:defRPr>
    </a:lvl4pPr>
    <a:lvl5pPr marL="1584000" indent="-171450" algn="l" defTabSz="914400" rtl="0" eaLnBrk="1" latinLnBrk="0" hangingPunct="1">
      <a:spcBef>
        <a:spcPts val="200"/>
      </a:spcBef>
      <a:buFont typeface="Symbol" pitchFamily="18"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mit-Hintergrund">
    <p:spTree>
      <p:nvGrpSpPr>
        <p:cNvPr id="1" name=""/>
        <p:cNvGrpSpPr/>
        <p:nvPr/>
      </p:nvGrpSpPr>
      <p:grpSpPr>
        <a:xfrm>
          <a:off x="0" y="0"/>
          <a:ext cx="0" cy="0"/>
          <a:chOff x="0" y="0"/>
          <a:chExt cx="0" cy="0"/>
        </a:xfrm>
      </p:grpSpPr>
      <p:sp>
        <p:nvSpPr>
          <p:cNvPr id="6" name="Rechteck 5"/>
          <p:cNvSpPr/>
          <p:nvPr userDrawn="1"/>
        </p:nvSpPr>
        <p:spPr>
          <a:xfrm>
            <a:off x="-1" y="874800"/>
            <a:ext cx="9144001" cy="4268700"/>
          </a:xfrm>
          <a:prstGeom prst="rect">
            <a:avLst/>
          </a:prstGeom>
          <a:solidFill>
            <a:srgbClr val="EBF0F4"/>
          </a:solidFill>
          <a:ln>
            <a:solidFill>
              <a:srgbClr val="EBF0F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2" name="Titel 1"/>
          <p:cNvSpPr>
            <a:spLocks noGrp="1"/>
          </p:cNvSpPr>
          <p:nvPr>
            <p:ph type="ctrTitle" hasCustomPrompt="1"/>
          </p:nvPr>
        </p:nvSpPr>
        <p:spPr>
          <a:xfrm>
            <a:off x="539999" y="1231900"/>
            <a:ext cx="7978526" cy="969606"/>
          </a:xfrm>
        </p:spPr>
        <p:txBody>
          <a:bodyPr anchor="b" anchorCtr="0"/>
          <a:lstStyle>
            <a:lvl1pPr>
              <a:lnSpc>
                <a:spcPts val="4000"/>
              </a:lnSpc>
              <a:defRPr sz="3600">
                <a:solidFill>
                  <a:schemeClr val="tx1"/>
                </a:solidFill>
                <a:latin typeface="Calibri" panose="020F0502020204030204" pitchFamily="34" charset="0"/>
                <a:cs typeface="Calibri" panose="020F0502020204030204" pitchFamily="34" charset="0"/>
              </a:defRPr>
            </a:lvl1pPr>
          </a:lstStyle>
          <a:p>
            <a:r>
              <a:rPr lang="de-DE" dirty="0"/>
              <a:t>Titelmasterformat </a:t>
            </a:r>
            <a:br>
              <a:rPr lang="de-DE" dirty="0"/>
            </a:br>
            <a:r>
              <a:rPr lang="de-DE" dirty="0"/>
              <a:t>durch Klicken bearbeiten</a:t>
            </a:r>
            <a:endParaRPr lang="de-AT" dirty="0"/>
          </a:p>
        </p:txBody>
      </p:sp>
      <p:sp>
        <p:nvSpPr>
          <p:cNvPr id="3" name="Untertitel 1"/>
          <p:cNvSpPr>
            <a:spLocks noGrp="1"/>
          </p:cNvSpPr>
          <p:nvPr>
            <p:ph type="subTitle" idx="1"/>
          </p:nvPr>
        </p:nvSpPr>
        <p:spPr>
          <a:xfrm>
            <a:off x="539999" y="2250218"/>
            <a:ext cx="7978526" cy="1390388"/>
          </a:xfrm>
        </p:spPr>
        <p:txBody>
          <a:bodyPr/>
          <a:lstStyle>
            <a:lvl1pPr marL="0" indent="0" algn="l">
              <a:lnSpc>
                <a:spcPts val="4000"/>
              </a:lnSpc>
              <a:spcBef>
                <a:spcPts val="0"/>
              </a:spcBef>
              <a:buNone/>
              <a:defRPr sz="3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AT" dirty="0"/>
          </a:p>
        </p:txBody>
      </p:sp>
      <p:sp>
        <p:nvSpPr>
          <p:cNvPr id="5" name="Textplatzhalter 4"/>
          <p:cNvSpPr>
            <a:spLocks noGrp="1"/>
          </p:cNvSpPr>
          <p:nvPr>
            <p:ph type="body" sz="quarter" idx="10"/>
          </p:nvPr>
        </p:nvSpPr>
        <p:spPr>
          <a:xfrm>
            <a:off x="539750" y="4320000"/>
            <a:ext cx="3422650" cy="415529"/>
          </a:xfrm>
        </p:spPr>
        <p:txBody>
          <a:bodyPr anchor="b" anchorCtr="0"/>
          <a:lstStyle>
            <a:lvl1pPr marL="0" indent="0">
              <a:lnSpc>
                <a:spcPts val="1800"/>
              </a:lnSpc>
              <a:spcAft>
                <a:spcPts val="0"/>
              </a:spcAft>
              <a:buNone/>
              <a:defRPr sz="1400"/>
            </a:lvl1pPr>
          </a:lstStyle>
          <a:p>
            <a:pPr lvl="0"/>
            <a:r>
              <a:rPr lang="de-DE"/>
              <a:t>Formatvorlagen des Textmasters bearbeiten</a:t>
            </a:r>
          </a:p>
        </p:txBody>
      </p:sp>
      <p:sp>
        <p:nvSpPr>
          <p:cNvPr id="13" name="Textfeld 12"/>
          <p:cNvSpPr txBox="1"/>
          <p:nvPr userDrawn="1"/>
        </p:nvSpPr>
        <p:spPr>
          <a:xfrm>
            <a:off x="6651752" y="169200"/>
            <a:ext cx="2200274" cy="184666"/>
          </a:xfrm>
          <a:prstGeom prst="rect">
            <a:avLst/>
          </a:prstGeom>
          <a:noFill/>
        </p:spPr>
        <p:txBody>
          <a:bodyPr wrap="square" lIns="0" tIns="0" rIns="0" bIns="0" rtlCol="0">
            <a:spAutoFit/>
          </a:bodyPr>
          <a:lstStyle/>
          <a:p>
            <a:pPr algn="r"/>
            <a:r>
              <a:rPr lang="de-AT" sz="1200" dirty="0">
                <a:solidFill>
                  <a:schemeClr val="tx2"/>
                </a:solidFill>
                <a:latin typeface="Calibri" panose="020F0502020204030204" pitchFamily="34" charset="0"/>
                <a:cs typeface="Calibri" panose="020F0502020204030204" pitchFamily="34" charset="0"/>
              </a:rPr>
              <a:t>arbeitsinspektion.gv.at</a:t>
            </a:r>
          </a:p>
        </p:txBody>
      </p:sp>
      <p:pic>
        <p:nvPicPr>
          <p:cNvPr id="8" name="Grafik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1200" y="249556"/>
            <a:ext cx="2159998" cy="387925"/>
          </a:xfrm>
          <a:prstGeom prst="rect">
            <a:avLst/>
          </a:prstGeom>
        </p:spPr>
      </p:pic>
    </p:spTree>
    <p:extLst>
      <p:ext uri="{BB962C8B-B14F-4D97-AF65-F5344CB8AC3E}">
        <p14:creationId xmlns:p14="http://schemas.microsoft.com/office/powerpoint/2010/main" val="529552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halt-Text-links-Bild-rech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tx2"/>
                </a:solidFill>
              </a:defRPr>
            </a:lvl1pPr>
          </a:lstStyle>
          <a:p>
            <a:r>
              <a:rPr lang="de-DE"/>
              <a:t>Titelmasterformat durch Klicken bearbeiten</a:t>
            </a:r>
            <a:endParaRPr lang="de-DE" dirty="0"/>
          </a:p>
        </p:txBody>
      </p:sp>
      <p:sp>
        <p:nvSpPr>
          <p:cNvPr id="7" name="Textplatzhalter 6"/>
          <p:cNvSpPr>
            <a:spLocks noGrp="1"/>
          </p:cNvSpPr>
          <p:nvPr>
            <p:ph type="body" sz="quarter" idx="14" hasCustomPrompt="1"/>
          </p:nvPr>
        </p:nvSpPr>
        <p:spPr>
          <a:xfrm>
            <a:off x="540001" y="1296000"/>
            <a:ext cx="3812400" cy="3326400"/>
          </a:xfrm>
        </p:spPr>
        <p:txBody>
          <a:bodyPr/>
          <a:lstStyle>
            <a:lvl1pPr>
              <a:defRPr/>
            </a:lvl1pPr>
            <a:lvl2pPr>
              <a:defRPr/>
            </a:lvl2pPr>
            <a:lvl3pPr>
              <a:defRPr/>
            </a:lvl3pPr>
          </a:lstStyle>
          <a:p>
            <a:pPr lvl="0"/>
            <a:r>
              <a:rPr lang="de-DE" dirty="0"/>
              <a:t>Erste Ebene</a:t>
            </a:r>
          </a:p>
          <a:p>
            <a:pPr lvl="1"/>
            <a:r>
              <a:rPr lang="de-DE" dirty="0"/>
              <a:t>Zweite Ebene</a:t>
            </a:r>
          </a:p>
          <a:p>
            <a:pPr lvl="2"/>
            <a:r>
              <a:rPr lang="de-DE" dirty="0"/>
              <a:t>Dritte Ebene</a:t>
            </a:r>
          </a:p>
        </p:txBody>
      </p:sp>
      <p:sp>
        <p:nvSpPr>
          <p:cNvPr id="5" name="Bildplatzhalter 6"/>
          <p:cNvSpPr>
            <a:spLocks noGrp="1"/>
          </p:cNvSpPr>
          <p:nvPr>
            <p:ph type="pic" sz="quarter" idx="13"/>
          </p:nvPr>
        </p:nvSpPr>
        <p:spPr>
          <a:xfrm>
            <a:off x="4705350" y="1295998"/>
            <a:ext cx="3813175" cy="3326402"/>
          </a:xfrm>
        </p:spPr>
        <p:txBody>
          <a:bodyPr/>
          <a:lstStyle/>
          <a:p>
            <a:r>
              <a:rPr lang="de-DE"/>
              <a:t>Bild durch Klicken auf Symbol hinzufügen</a:t>
            </a:r>
            <a:endParaRPr lang="de-DE" dirty="0"/>
          </a:p>
        </p:txBody>
      </p:sp>
      <p:sp>
        <p:nvSpPr>
          <p:cNvPr id="3" name="Fußzeilenplatzhalter 2"/>
          <p:cNvSpPr>
            <a:spLocks noGrp="1"/>
          </p:cNvSpPr>
          <p:nvPr>
            <p:ph type="ftr" sz="quarter" idx="10"/>
          </p:nvPr>
        </p:nvSpPr>
        <p:spPr/>
        <p:txBody>
          <a:bodyPr/>
          <a:lstStyle/>
          <a:p>
            <a:r>
              <a:rPr lang="de-AT"/>
              <a:t>Folientitel und Datum in Fußzeile einfügen</a:t>
            </a:r>
            <a:endParaRPr lang="de-AT" dirty="0"/>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3932271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Inhalt-Text-links-Bild-u-Fototext-rech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tx2"/>
                </a:solidFill>
              </a:defRPr>
            </a:lvl1pPr>
          </a:lstStyle>
          <a:p>
            <a:r>
              <a:rPr lang="de-DE"/>
              <a:t>Titelmasterformat durch Klicken bearbeiten</a:t>
            </a:r>
            <a:endParaRPr lang="de-DE" dirty="0"/>
          </a:p>
        </p:txBody>
      </p:sp>
      <p:sp>
        <p:nvSpPr>
          <p:cNvPr id="7" name="Textplatzhalter 6"/>
          <p:cNvSpPr>
            <a:spLocks noGrp="1"/>
          </p:cNvSpPr>
          <p:nvPr>
            <p:ph type="body" sz="quarter" idx="14" hasCustomPrompt="1"/>
          </p:nvPr>
        </p:nvSpPr>
        <p:spPr>
          <a:xfrm>
            <a:off x="540001" y="1296000"/>
            <a:ext cx="3812400" cy="3326400"/>
          </a:xfrm>
        </p:spPr>
        <p:txBody>
          <a:bodyPr/>
          <a:lstStyle>
            <a:lvl1pPr>
              <a:defRPr/>
            </a:lvl1pPr>
            <a:lvl2pPr>
              <a:defRPr/>
            </a:lvl2pPr>
            <a:lvl3pPr>
              <a:defRPr/>
            </a:lvl3pPr>
          </a:lstStyle>
          <a:p>
            <a:pPr lvl="0"/>
            <a:r>
              <a:rPr lang="de-DE" dirty="0"/>
              <a:t>Erste Ebene</a:t>
            </a:r>
          </a:p>
          <a:p>
            <a:pPr lvl="1"/>
            <a:r>
              <a:rPr lang="de-DE" dirty="0"/>
              <a:t>Zweite Ebene</a:t>
            </a:r>
          </a:p>
          <a:p>
            <a:pPr lvl="2"/>
            <a:r>
              <a:rPr lang="de-DE" dirty="0"/>
              <a:t>Dritte Ebene</a:t>
            </a:r>
          </a:p>
        </p:txBody>
      </p:sp>
      <p:sp>
        <p:nvSpPr>
          <p:cNvPr id="5" name="Bildplatzhalter 6"/>
          <p:cNvSpPr>
            <a:spLocks noGrp="1"/>
          </p:cNvSpPr>
          <p:nvPr>
            <p:ph type="pic" sz="quarter" idx="13"/>
          </p:nvPr>
        </p:nvSpPr>
        <p:spPr>
          <a:xfrm>
            <a:off x="4705350" y="1295998"/>
            <a:ext cx="3813175" cy="3051075"/>
          </a:xfrm>
        </p:spPr>
        <p:txBody>
          <a:bodyPr/>
          <a:lstStyle/>
          <a:p>
            <a:r>
              <a:rPr lang="de-DE"/>
              <a:t>Bild durch Klicken auf Symbol hinzufügen</a:t>
            </a:r>
            <a:endParaRPr lang="de-DE" dirty="0"/>
          </a:p>
        </p:txBody>
      </p:sp>
      <p:sp>
        <p:nvSpPr>
          <p:cNvPr id="8" name="Textplatzhalter 7"/>
          <p:cNvSpPr>
            <a:spLocks noGrp="1"/>
          </p:cNvSpPr>
          <p:nvPr>
            <p:ph type="body" sz="quarter" idx="15" hasCustomPrompt="1"/>
          </p:nvPr>
        </p:nvSpPr>
        <p:spPr>
          <a:xfrm>
            <a:off x="4705351" y="4347074"/>
            <a:ext cx="3813175" cy="275725"/>
          </a:xfrm>
        </p:spPr>
        <p:txBody>
          <a:bodyPr/>
          <a:lstStyle>
            <a:lvl1pPr marL="0" indent="0">
              <a:buNone/>
              <a:defRPr sz="1200" baseline="0"/>
            </a:lvl1pPr>
          </a:lstStyle>
          <a:p>
            <a:pPr lvl="0"/>
            <a:r>
              <a:rPr lang="de-AT" sz="1400" dirty="0"/>
              <a:t>Foto: XY</a:t>
            </a:r>
            <a:endParaRPr lang="de-AT" dirty="0"/>
          </a:p>
        </p:txBody>
      </p:sp>
      <p:sp>
        <p:nvSpPr>
          <p:cNvPr id="3" name="Fußzeilenplatzhalter 2"/>
          <p:cNvSpPr>
            <a:spLocks noGrp="1"/>
          </p:cNvSpPr>
          <p:nvPr>
            <p:ph type="ftr" sz="quarter" idx="10"/>
          </p:nvPr>
        </p:nvSpPr>
        <p:spPr/>
        <p:txBody>
          <a:bodyPr/>
          <a:lstStyle/>
          <a:p>
            <a:r>
              <a:rPr lang="de-AT"/>
              <a:t>Folientitel und Datum in Fußzeile einfügen</a:t>
            </a:r>
            <a:endParaRPr lang="de-AT" dirty="0"/>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1039623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halt-beliebig_Marginalspalte-rech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tx2"/>
                </a:solidFill>
              </a:defRPr>
            </a:lvl1pPr>
          </a:lstStyle>
          <a:p>
            <a:r>
              <a:rPr lang="de-DE"/>
              <a:t>Titelmasterformat durch Klicken bearbeiten</a:t>
            </a:r>
            <a:endParaRPr lang="de-DE" dirty="0"/>
          </a:p>
        </p:txBody>
      </p:sp>
      <p:sp>
        <p:nvSpPr>
          <p:cNvPr id="9" name="Inhaltsplatzhalter 8"/>
          <p:cNvSpPr>
            <a:spLocks noGrp="1"/>
          </p:cNvSpPr>
          <p:nvPr>
            <p:ph sz="quarter" idx="13"/>
          </p:nvPr>
        </p:nvSpPr>
        <p:spPr>
          <a:xfrm>
            <a:off x="539751" y="1295999"/>
            <a:ext cx="5990589" cy="3326400"/>
          </a:xfrm>
        </p:spPr>
        <p:txBody>
          <a:bodyPr/>
          <a:lstStyle/>
          <a:p>
            <a:pPr lvl="0"/>
            <a:r>
              <a:rPr lang="de-DE"/>
              <a:t>Formatvorlagen des Textmasters bearbeiten</a:t>
            </a:r>
          </a:p>
          <a:p>
            <a:pPr lvl="1"/>
            <a:r>
              <a:rPr lang="de-DE"/>
              <a:t>Zweite Ebene</a:t>
            </a:r>
          </a:p>
          <a:p>
            <a:pPr lvl="2"/>
            <a:r>
              <a:rPr lang="de-DE"/>
              <a:t>Dritte Ebene</a:t>
            </a:r>
          </a:p>
        </p:txBody>
      </p:sp>
      <p:sp>
        <p:nvSpPr>
          <p:cNvPr id="6" name="Textplatzhalter 5"/>
          <p:cNvSpPr>
            <a:spLocks noGrp="1"/>
          </p:cNvSpPr>
          <p:nvPr>
            <p:ph type="body" sz="quarter" idx="14" hasCustomPrompt="1"/>
          </p:nvPr>
        </p:nvSpPr>
        <p:spPr>
          <a:xfrm>
            <a:off x="6789419" y="1295999"/>
            <a:ext cx="1729105" cy="3326400"/>
          </a:xfrm>
        </p:spPr>
        <p:txBody>
          <a:bodyPr/>
          <a:lstStyle>
            <a:lvl1pPr marL="0" indent="0">
              <a:buNone/>
              <a:defRPr sz="1400"/>
            </a:lvl1pPr>
          </a:lstStyle>
          <a:p>
            <a:pPr lvl="0"/>
            <a:r>
              <a:rPr lang="de-AT" dirty="0"/>
              <a:t>Text in Marginalspalte</a:t>
            </a:r>
          </a:p>
        </p:txBody>
      </p:sp>
      <p:sp>
        <p:nvSpPr>
          <p:cNvPr id="4" name="Fußzeilenplatzhalter 3"/>
          <p:cNvSpPr>
            <a:spLocks noGrp="1"/>
          </p:cNvSpPr>
          <p:nvPr>
            <p:ph type="ftr" sz="quarter" idx="11"/>
          </p:nvPr>
        </p:nvSpPr>
        <p:spPr/>
        <p:txBody>
          <a:bodyPr/>
          <a:lstStyle/>
          <a:p>
            <a:r>
              <a:rPr lang="de-AT"/>
              <a:t>Folientitel und Datum in Fußzeile einfügen</a:t>
            </a:r>
            <a:endParaRPr lang="de-AT" dirty="0"/>
          </a:p>
        </p:txBody>
      </p:sp>
      <p:sp>
        <p:nvSpPr>
          <p:cNvPr id="5" name="Foliennummernplatzhalter 4"/>
          <p:cNvSpPr>
            <a:spLocks noGrp="1"/>
          </p:cNvSpPr>
          <p:nvPr>
            <p:ph type="sldNum" sz="quarter" idx="12"/>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26019900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halt-Smartart">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lvl1pPr>
              <a:defRPr>
                <a:solidFill>
                  <a:schemeClr val="tx2"/>
                </a:solidFill>
              </a:defRPr>
            </a:lvl1pPr>
          </a:lstStyle>
          <a:p>
            <a:r>
              <a:rPr lang="de-DE"/>
              <a:t>Titelmasterformat durch Klicken bearbeiten</a:t>
            </a:r>
            <a:endParaRPr lang="de-DE" dirty="0"/>
          </a:p>
        </p:txBody>
      </p:sp>
      <p:sp>
        <p:nvSpPr>
          <p:cNvPr id="6" name="SmartArt-Platzhalter 5"/>
          <p:cNvSpPr>
            <a:spLocks noGrp="1"/>
          </p:cNvSpPr>
          <p:nvPr>
            <p:ph type="dgm" sz="quarter" idx="14"/>
          </p:nvPr>
        </p:nvSpPr>
        <p:spPr>
          <a:xfrm>
            <a:off x="539750" y="1295999"/>
            <a:ext cx="7978776" cy="3326400"/>
          </a:xfrm>
        </p:spPr>
        <p:txBody>
          <a:bodyPr/>
          <a:lstStyle/>
          <a:p>
            <a:r>
              <a:rPr lang="de-DE"/>
              <a:t>Klicken Sie auf das Symbol, um die SmartArt-Grafik hinzuzufügen</a:t>
            </a:r>
            <a:endParaRPr lang="de-AT" dirty="0"/>
          </a:p>
        </p:txBody>
      </p:sp>
      <p:sp>
        <p:nvSpPr>
          <p:cNvPr id="4" name="Fußzeilenplatzhalter 3"/>
          <p:cNvSpPr>
            <a:spLocks noGrp="1"/>
          </p:cNvSpPr>
          <p:nvPr>
            <p:ph type="ftr" sz="quarter" idx="11"/>
          </p:nvPr>
        </p:nvSpPr>
        <p:spPr/>
        <p:txBody>
          <a:bodyPr/>
          <a:lstStyle/>
          <a:p>
            <a:r>
              <a:rPr lang="de-AT"/>
              <a:t>Folientitel und Datum in Fußzeile einfügen</a:t>
            </a:r>
            <a:endParaRPr lang="de-AT" dirty="0"/>
          </a:p>
        </p:txBody>
      </p:sp>
      <p:sp>
        <p:nvSpPr>
          <p:cNvPr id="5" name="Foliennummernplatzhalter 4"/>
          <p:cNvSpPr>
            <a:spLocks noGrp="1"/>
          </p:cNvSpPr>
          <p:nvPr>
            <p:ph type="sldNum" sz="quarter" idx="12"/>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3158066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halt-beliebi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tx2"/>
                </a:solidFill>
              </a:defRPr>
            </a:lvl1pPr>
          </a:lstStyle>
          <a:p>
            <a:r>
              <a:rPr lang="de-DE"/>
              <a:t>Titelmasterformat durch Klicken bearbeiten</a:t>
            </a:r>
            <a:endParaRPr lang="de-DE" dirty="0"/>
          </a:p>
        </p:txBody>
      </p:sp>
      <p:sp>
        <p:nvSpPr>
          <p:cNvPr id="9" name="Inhaltsplatzhalter 8"/>
          <p:cNvSpPr>
            <a:spLocks noGrp="1"/>
          </p:cNvSpPr>
          <p:nvPr>
            <p:ph sz="quarter" idx="13"/>
          </p:nvPr>
        </p:nvSpPr>
        <p:spPr>
          <a:xfrm>
            <a:off x="539751" y="1296000"/>
            <a:ext cx="7978775" cy="3326400"/>
          </a:xfrm>
        </p:spPr>
        <p:txBody>
          <a:bodyPr/>
          <a:lstStyle/>
          <a:p>
            <a:pPr lvl="0"/>
            <a:r>
              <a:rPr lang="de-DE"/>
              <a:t>Formatvorlagen des Textmasters bearbeiten</a:t>
            </a:r>
          </a:p>
          <a:p>
            <a:pPr lvl="1"/>
            <a:r>
              <a:rPr lang="de-DE"/>
              <a:t>Zweite Ebene</a:t>
            </a:r>
          </a:p>
          <a:p>
            <a:pPr lvl="2"/>
            <a:r>
              <a:rPr lang="de-DE"/>
              <a:t>Dritte Ebene</a:t>
            </a:r>
          </a:p>
        </p:txBody>
      </p:sp>
      <p:sp>
        <p:nvSpPr>
          <p:cNvPr id="4" name="Fußzeilenplatzhalter 3"/>
          <p:cNvSpPr>
            <a:spLocks noGrp="1"/>
          </p:cNvSpPr>
          <p:nvPr>
            <p:ph type="ftr" sz="quarter" idx="11"/>
          </p:nvPr>
        </p:nvSpPr>
        <p:spPr/>
        <p:txBody>
          <a:bodyPr/>
          <a:lstStyle/>
          <a:p>
            <a:r>
              <a:rPr lang="de-AT"/>
              <a:t>Folientitel und Datum in Fußzeile einfügen</a:t>
            </a:r>
            <a:endParaRPr lang="de-AT" dirty="0"/>
          </a:p>
        </p:txBody>
      </p:sp>
      <p:sp>
        <p:nvSpPr>
          <p:cNvPr id="5" name="Foliennummernplatzhalter 4"/>
          <p:cNvSpPr>
            <a:spLocks noGrp="1"/>
          </p:cNvSpPr>
          <p:nvPr>
            <p:ph type="sldNum" sz="quarter" idx="12"/>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5560112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halte-beliebig-2-nebeneinan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tx2"/>
                </a:solidFill>
              </a:defRPr>
            </a:lvl1pPr>
          </a:lstStyle>
          <a:p>
            <a:r>
              <a:rPr lang="de-DE"/>
              <a:t>Titelmasterformat durch Klicken bearbeiten</a:t>
            </a:r>
            <a:endParaRPr lang="de-DE" dirty="0"/>
          </a:p>
        </p:txBody>
      </p:sp>
      <p:sp>
        <p:nvSpPr>
          <p:cNvPr id="8" name="Inhaltsplatzhalter 7"/>
          <p:cNvSpPr>
            <a:spLocks noGrp="1"/>
          </p:cNvSpPr>
          <p:nvPr>
            <p:ph sz="quarter" idx="15"/>
          </p:nvPr>
        </p:nvSpPr>
        <p:spPr>
          <a:xfrm>
            <a:off x="540000" y="1295999"/>
            <a:ext cx="3838575" cy="3326400"/>
          </a:xfrm>
        </p:spPr>
        <p:txBody>
          <a:bodyPr/>
          <a:lstStyle/>
          <a:p>
            <a:pPr lvl="0"/>
            <a:r>
              <a:rPr lang="de-DE"/>
              <a:t>Formatvorlagen des Textmasters bearbeiten</a:t>
            </a:r>
          </a:p>
          <a:p>
            <a:pPr lvl="1"/>
            <a:r>
              <a:rPr lang="de-DE"/>
              <a:t>Zweite Ebene</a:t>
            </a:r>
          </a:p>
          <a:p>
            <a:pPr lvl="2"/>
            <a:r>
              <a:rPr lang="de-DE"/>
              <a:t>Dritte Ebene</a:t>
            </a:r>
          </a:p>
        </p:txBody>
      </p:sp>
      <p:sp>
        <p:nvSpPr>
          <p:cNvPr id="9" name="Inhaltsplatzhalter 7"/>
          <p:cNvSpPr>
            <a:spLocks noGrp="1"/>
          </p:cNvSpPr>
          <p:nvPr>
            <p:ph sz="quarter" idx="16"/>
          </p:nvPr>
        </p:nvSpPr>
        <p:spPr>
          <a:xfrm>
            <a:off x="4679951" y="1295999"/>
            <a:ext cx="3838575" cy="3326400"/>
          </a:xfrm>
        </p:spPr>
        <p:txBody>
          <a:bodyPr/>
          <a:lstStyle/>
          <a:p>
            <a:pPr lvl="0"/>
            <a:r>
              <a:rPr lang="de-DE"/>
              <a:t>Formatvorlagen des Textmasters bearbeiten</a:t>
            </a:r>
          </a:p>
          <a:p>
            <a:pPr lvl="1"/>
            <a:r>
              <a:rPr lang="de-DE"/>
              <a:t>Zweite Ebene</a:t>
            </a:r>
          </a:p>
          <a:p>
            <a:pPr lvl="2"/>
            <a:r>
              <a:rPr lang="de-DE"/>
              <a:t>Dritte Ebene</a:t>
            </a:r>
          </a:p>
        </p:txBody>
      </p:sp>
      <p:sp>
        <p:nvSpPr>
          <p:cNvPr id="3" name="Fußzeilenplatzhalter 2"/>
          <p:cNvSpPr>
            <a:spLocks noGrp="1"/>
          </p:cNvSpPr>
          <p:nvPr>
            <p:ph type="ftr" sz="quarter" idx="10"/>
          </p:nvPr>
        </p:nvSpPr>
        <p:spPr/>
        <p:txBody>
          <a:bodyPr/>
          <a:lstStyle/>
          <a:p>
            <a:r>
              <a:rPr lang="de-AT"/>
              <a:t>Folientitel und Datum in Fußzeile einfügen</a:t>
            </a:r>
            <a:endParaRPr lang="de-AT" dirty="0"/>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41065442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bchlussfoli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539999" y="936000"/>
            <a:ext cx="5389200" cy="1264276"/>
          </a:xfrm>
        </p:spPr>
        <p:txBody>
          <a:bodyPr/>
          <a:lstStyle>
            <a:lvl1pPr>
              <a:lnSpc>
                <a:spcPct val="114000"/>
              </a:lnSpc>
              <a:defRPr sz="3000" b="0">
                <a:solidFill>
                  <a:schemeClr val="tx1"/>
                </a:solidFill>
              </a:defRPr>
            </a:lvl1pPr>
          </a:lstStyle>
          <a:p>
            <a:r>
              <a:rPr lang="de-DE" dirty="0"/>
              <a:t>Titelmasterformat durch Klicken </a:t>
            </a:r>
            <a:br>
              <a:rPr lang="de-DE" dirty="0"/>
            </a:br>
            <a:r>
              <a:rPr lang="de-DE" dirty="0"/>
              <a:t>bearbeiten</a:t>
            </a:r>
          </a:p>
        </p:txBody>
      </p:sp>
      <p:sp>
        <p:nvSpPr>
          <p:cNvPr id="9" name="Textplatzhalter 8"/>
          <p:cNvSpPr>
            <a:spLocks noGrp="1"/>
          </p:cNvSpPr>
          <p:nvPr>
            <p:ph type="body" sz="quarter" idx="10"/>
          </p:nvPr>
        </p:nvSpPr>
        <p:spPr>
          <a:xfrm>
            <a:off x="539750" y="3780000"/>
            <a:ext cx="3423600" cy="963216"/>
          </a:xfrm>
        </p:spPr>
        <p:txBody>
          <a:bodyPr anchor="b" anchorCtr="0"/>
          <a:lstStyle>
            <a:lvl1pPr marL="0" indent="0">
              <a:lnSpc>
                <a:spcPts val="1800"/>
              </a:lnSpc>
              <a:spcAft>
                <a:spcPts val="0"/>
              </a:spcAft>
              <a:buNone/>
              <a:defRPr sz="1400"/>
            </a:lvl1pPr>
          </a:lstStyle>
          <a:p>
            <a:pPr lvl="0"/>
            <a:r>
              <a:rPr lang="de-DE"/>
              <a:t>Formatvorlagen des Textmasters bearbeiten</a:t>
            </a:r>
          </a:p>
        </p:txBody>
      </p:sp>
    </p:spTree>
    <p:extLst>
      <p:ext uri="{BB962C8B-B14F-4D97-AF65-F5344CB8AC3E}">
        <p14:creationId xmlns:p14="http://schemas.microsoft.com/office/powerpoint/2010/main" val="150805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ohne-Hintergrund">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540000" y="874800"/>
            <a:ext cx="7978526" cy="969606"/>
          </a:xfrm>
        </p:spPr>
        <p:txBody>
          <a:bodyPr anchor="b" anchorCtr="0"/>
          <a:lstStyle>
            <a:lvl1pPr>
              <a:lnSpc>
                <a:spcPts val="4000"/>
              </a:lnSpc>
              <a:defRPr sz="3600">
                <a:solidFill>
                  <a:schemeClr val="tx1"/>
                </a:solidFill>
                <a:latin typeface="Calibri" panose="020F0502020204030204" pitchFamily="34" charset="0"/>
                <a:cs typeface="Calibri" panose="020F0502020204030204" pitchFamily="34" charset="0"/>
              </a:defRPr>
            </a:lvl1pPr>
          </a:lstStyle>
          <a:p>
            <a:r>
              <a:rPr lang="de-DE" dirty="0"/>
              <a:t>Titelmasterformat </a:t>
            </a:r>
            <a:br>
              <a:rPr lang="de-DE" dirty="0"/>
            </a:br>
            <a:r>
              <a:rPr lang="de-DE" dirty="0"/>
              <a:t>durch Klicken bearbeiten</a:t>
            </a:r>
            <a:endParaRPr lang="de-AT" dirty="0"/>
          </a:p>
        </p:txBody>
      </p:sp>
      <p:sp>
        <p:nvSpPr>
          <p:cNvPr id="3" name="Untertitel 1"/>
          <p:cNvSpPr>
            <a:spLocks noGrp="1"/>
          </p:cNvSpPr>
          <p:nvPr>
            <p:ph type="subTitle" idx="1"/>
          </p:nvPr>
        </p:nvSpPr>
        <p:spPr>
          <a:xfrm>
            <a:off x="539999" y="1890000"/>
            <a:ext cx="7978526" cy="1390388"/>
          </a:xfrm>
        </p:spPr>
        <p:txBody>
          <a:bodyPr/>
          <a:lstStyle>
            <a:lvl1pPr marL="0" indent="0" algn="l">
              <a:lnSpc>
                <a:spcPts val="4000"/>
              </a:lnSpc>
              <a:spcBef>
                <a:spcPts val="0"/>
              </a:spcBef>
              <a:buNone/>
              <a:defRPr sz="3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AT" dirty="0"/>
          </a:p>
        </p:txBody>
      </p:sp>
      <p:sp>
        <p:nvSpPr>
          <p:cNvPr id="5" name="Textplatzhalter 4"/>
          <p:cNvSpPr>
            <a:spLocks noGrp="1"/>
          </p:cNvSpPr>
          <p:nvPr>
            <p:ph type="body" sz="quarter" idx="10"/>
          </p:nvPr>
        </p:nvSpPr>
        <p:spPr>
          <a:xfrm>
            <a:off x="539750" y="4320000"/>
            <a:ext cx="3422650" cy="415529"/>
          </a:xfrm>
        </p:spPr>
        <p:txBody>
          <a:bodyPr anchor="b" anchorCtr="0"/>
          <a:lstStyle>
            <a:lvl1pPr marL="0" indent="0">
              <a:lnSpc>
                <a:spcPts val="1800"/>
              </a:lnSpc>
              <a:spcAft>
                <a:spcPts val="0"/>
              </a:spcAft>
              <a:buNone/>
              <a:defRPr sz="1400"/>
            </a:lvl1pPr>
          </a:lstStyle>
          <a:p>
            <a:pPr lvl="0"/>
            <a:r>
              <a:rPr lang="de-DE"/>
              <a:t>Formatvorlagen des Textmasters bearbeiten</a:t>
            </a:r>
          </a:p>
        </p:txBody>
      </p:sp>
      <p:sp>
        <p:nvSpPr>
          <p:cNvPr id="13" name="Textfeld 12"/>
          <p:cNvSpPr txBox="1"/>
          <p:nvPr userDrawn="1"/>
        </p:nvSpPr>
        <p:spPr>
          <a:xfrm>
            <a:off x="6651752" y="169200"/>
            <a:ext cx="2200274" cy="184666"/>
          </a:xfrm>
          <a:prstGeom prst="rect">
            <a:avLst/>
          </a:prstGeom>
          <a:noFill/>
        </p:spPr>
        <p:txBody>
          <a:bodyPr wrap="square" lIns="0" tIns="0" rIns="0" bIns="0" rtlCol="0">
            <a:spAutoFit/>
          </a:bodyPr>
          <a:lstStyle/>
          <a:p>
            <a:pPr algn="r"/>
            <a:r>
              <a:rPr lang="de-AT" sz="1200" dirty="0">
                <a:solidFill>
                  <a:schemeClr val="tx2"/>
                </a:solidFill>
                <a:latin typeface="Calibri" panose="020F0502020204030204" pitchFamily="34" charset="0"/>
                <a:cs typeface="Calibri" panose="020F0502020204030204" pitchFamily="34" charset="0"/>
              </a:rPr>
              <a:t>arbeitsinspektion.gv.at</a:t>
            </a:r>
          </a:p>
        </p:txBody>
      </p:sp>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1200" y="249556"/>
            <a:ext cx="2159998" cy="387925"/>
          </a:xfrm>
          <a:prstGeom prst="rect">
            <a:avLst/>
          </a:prstGeom>
        </p:spPr>
      </p:pic>
    </p:spTree>
    <p:extLst>
      <p:ext uri="{BB962C8B-B14F-4D97-AF65-F5344CB8AC3E}">
        <p14:creationId xmlns:p14="http://schemas.microsoft.com/office/powerpoint/2010/main" val="1581290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halt-Text-Standard">
    <p:spTree>
      <p:nvGrpSpPr>
        <p:cNvPr id="1" name=""/>
        <p:cNvGrpSpPr/>
        <p:nvPr/>
      </p:nvGrpSpPr>
      <p:grpSpPr>
        <a:xfrm>
          <a:off x="0" y="0"/>
          <a:ext cx="0" cy="0"/>
          <a:chOff x="0" y="0"/>
          <a:chExt cx="0" cy="0"/>
        </a:xfrm>
      </p:grpSpPr>
      <p:sp>
        <p:nvSpPr>
          <p:cNvPr id="6" name="Textplatzhalter 5"/>
          <p:cNvSpPr>
            <a:spLocks noGrp="1"/>
          </p:cNvSpPr>
          <p:nvPr>
            <p:ph type="body" sz="quarter" idx="12" hasCustomPrompt="1"/>
          </p:nvPr>
        </p:nvSpPr>
        <p:spPr>
          <a:xfrm>
            <a:off x="539750" y="1296000"/>
            <a:ext cx="7978776" cy="3380775"/>
          </a:xfrm>
        </p:spPr>
        <p:txBody>
          <a:bodyPr/>
          <a:lstStyle>
            <a:lvl1pPr indent="-252000">
              <a:lnSpc>
                <a:spcPct val="110000"/>
              </a:lnSpc>
              <a:spcAft>
                <a:spcPts val="1200"/>
              </a:spcAft>
              <a:defRPr/>
            </a:lvl1pPr>
            <a:lvl2pPr indent="-252000">
              <a:lnSpc>
                <a:spcPct val="110000"/>
              </a:lnSpc>
              <a:spcAft>
                <a:spcPts val="1200"/>
              </a:spcAft>
              <a:defRPr/>
            </a:lvl2pPr>
            <a:lvl3pPr marL="755650" indent="-250825">
              <a:lnSpc>
                <a:spcPct val="110000"/>
              </a:lnSpc>
              <a:spcAft>
                <a:spcPts val="1200"/>
              </a:spcAft>
              <a:defRPr/>
            </a:lvl3pPr>
            <a:lvl4pPr marL="1044000" indent="-252000">
              <a:lnSpc>
                <a:spcPct val="110000"/>
              </a:lnSpc>
              <a:spcBef>
                <a:spcPts val="0"/>
              </a:spcBef>
              <a:spcAft>
                <a:spcPts val="1200"/>
              </a:spcAft>
              <a:buClrTx/>
              <a:defRPr/>
            </a:lvl4pPr>
            <a:lvl5pPr marL="1296000" indent="-252000">
              <a:lnSpc>
                <a:spcPct val="110000"/>
              </a:lnSpc>
              <a:spcBef>
                <a:spcPts val="0"/>
              </a:spcBef>
              <a:spcAft>
                <a:spcPts val="1200"/>
              </a:spcAft>
              <a:buFont typeface="Arial" panose="020B0604020202020204" pitchFamily="34" charset="0"/>
              <a:buChar char="•"/>
              <a:defRPr/>
            </a:lvl5p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3" name="Fußzeilenplatzhalter 2"/>
          <p:cNvSpPr>
            <a:spLocks noGrp="1"/>
          </p:cNvSpPr>
          <p:nvPr>
            <p:ph type="ftr" sz="quarter" idx="10"/>
          </p:nvPr>
        </p:nvSpPr>
        <p:spPr/>
        <p:txBody>
          <a:bodyPr/>
          <a:lstStyle/>
          <a:p>
            <a:r>
              <a:rPr lang="de-AT" dirty="0"/>
              <a:t>Folientitel und Datum in Fußzeile einfügen</a:t>
            </a:r>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
        <p:nvSpPr>
          <p:cNvPr id="7" name="Titel 6"/>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783771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halt-Text-2-nebeneinder">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p>
            <a:r>
              <a:rPr lang="de-DE"/>
              <a:t>Titelmasterformat durch Klicken bearbeiten</a:t>
            </a:r>
            <a:endParaRPr lang="de-AT" dirty="0"/>
          </a:p>
        </p:txBody>
      </p:sp>
      <p:sp>
        <p:nvSpPr>
          <p:cNvPr id="6" name="Textplatzhalter 5"/>
          <p:cNvSpPr>
            <a:spLocks noGrp="1"/>
          </p:cNvSpPr>
          <p:nvPr>
            <p:ph type="body" sz="quarter" idx="12" hasCustomPrompt="1"/>
          </p:nvPr>
        </p:nvSpPr>
        <p:spPr>
          <a:xfrm>
            <a:off x="539750" y="1296000"/>
            <a:ext cx="3812400" cy="3380775"/>
          </a:xfrm>
        </p:spPr>
        <p:txBody>
          <a:bodyPr/>
          <a:lstStyle>
            <a:lvl1pPr indent="-252000">
              <a:lnSpc>
                <a:spcPct val="110000"/>
              </a:lnSpc>
              <a:spcAft>
                <a:spcPts val="1200"/>
              </a:spcAft>
              <a:defRPr/>
            </a:lvl1pPr>
            <a:lvl2pPr indent="-252000">
              <a:lnSpc>
                <a:spcPct val="110000"/>
              </a:lnSpc>
              <a:spcAft>
                <a:spcPts val="1200"/>
              </a:spcAft>
              <a:defRPr/>
            </a:lvl2pPr>
            <a:lvl3pPr marL="755650" indent="-250825">
              <a:lnSpc>
                <a:spcPct val="110000"/>
              </a:lnSpc>
              <a:spcAft>
                <a:spcPts val="1200"/>
              </a:spcAft>
              <a:defRPr/>
            </a:lvl3pPr>
            <a:lvl4pPr marL="1044000" indent="-252000">
              <a:lnSpc>
                <a:spcPct val="110000"/>
              </a:lnSpc>
              <a:spcBef>
                <a:spcPts val="0"/>
              </a:spcBef>
              <a:spcAft>
                <a:spcPts val="1200"/>
              </a:spcAft>
              <a:buClrTx/>
              <a:defRPr/>
            </a:lvl4pPr>
            <a:lvl5pPr marL="1296000" indent="-252000">
              <a:lnSpc>
                <a:spcPct val="110000"/>
              </a:lnSpc>
              <a:spcBef>
                <a:spcPts val="0"/>
              </a:spcBef>
              <a:spcAft>
                <a:spcPts val="1200"/>
              </a:spcAft>
              <a:buFont typeface="Arial" panose="020B0604020202020204" pitchFamily="34" charset="0"/>
              <a:buChar char="•"/>
              <a:defRPr/>
            </a:lvl5p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7" name="Textplatzhalter 5"/>
          <p:cNvSpPr>
            <a:spLocks noGrp="1"/>
          </p:cNvSpPr>
          <p:nvPr>
            <p:ph type="body" sz="quarter" idx="13" hasCustomPrompt="1"/>
          </p:nvPr>
        </p:nvSpPr>
        <p:spPr>
          <a:xfrm>
            <a:off x="4706125" y="1295999"/>
            <a:ext cx="3812400" cy="3380775"/>
          </a:xfrm>
        </p:spPr>
        <p:txBody>
          <a:bodyPr/>
          <a:lstStyle>
            <a:lvl1pPr indent="-252000">
              <a:lnSpc>
                <a:spcPct val="110000"/>
              </a:lnSpc>
              <a:spcAft>
                <a:spcPts val="1200"/>
              </a:spcAft>
              <a:defRPr/>
            </a:lvl1pPr>
            <a:lvl2pPr indent="-252000">
              <a:lnSpc>
                <a:spcPct val="110000"/>
              </a:lnSpc>
              <a:spcAft>
                <a:spcPts val="1200"/>
              </a:spcAft>
              <a:defRPr/>
            </a:lvl2pPr>
            <a:lvl3pPr marL="755650" indent="-250825">
              <a:lnSpc>
                <a:spcPct val="110000"/>
              </a:lnSpc>
              <a:spcAft>
                <a:spcPts val="1200"/>
              </a:spcAft>
              <a:defRPr/>
            </a:lvl3pPr>
            <a:lvl4pPr marL="1044000" indent="-252000">
              <a:lnSpc>
                <a:spcPct val="110000"/>
              </a:lnSpc>
              <a:spcBef>
                <a:spcPts val="0"/>
              </a:spcBef>
              <a:spcAft>
                <a:spcPts val="1200"/>
              </a:spcAft>
              <a:buClrTx/>
              <a:defRPr/>
            </a:lvl4pPr>
            <a:lvl5pPr marL="1296000" indent="-252000">
              <a:lnSpc>
                <a:spcPct val="110000"/>
              </a:lnSpc>
              <a:spcBef>
                <a:spcPts val="0"/>
              </a:spcBef>
              <a:spcAft>
                <a:spcPts val="1200"/>
              </a:spcAft>
              <a:buFont typeface="Arial" panose="020B0604020202020204" pitchFamily="34" charset="0"/>
              <a:buChar char="•"/>
              <a:defRPr/>
            </a:lvl5p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3" name="Fußzeilenplatzhalter 2"/>
          <p:cNvSpPr>
            <a:spLocks noGrp="1"/>
          </p:cNvSpPr>
          <p:nvPr>
            <p:ph type="ftr" sz="quarter" idx="10"/>
          </p:nvPr>
        </p:nvSpPr>
        <p:spPr/>
        <p:txBody>
          <a:bodyPr/>
          <a:lstStyle/>
          <a:p>
            <a:r>
              <a:rPr lang="de-AT"/>
              <a:t>Folientitel und Datum in Fußzeile einfügen</a:t>
            </a:r>
            <a:endParaRPr lang="de-AT" dirty="0"/>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822316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halt-Text-und-Marginal-rechts">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p>
            <a:r>
              <a:rPr lang="de-DE" dirty="0"/>
              <a:t>Titelmasterformat durch Klicken bearbeiten</a:t>
            </a:r>
            <a:endParaRPr lang="de-AT" dirty="0"/>
          </a:p>
        </p:txBody>
      </p:sp>
      <p:sp>
        <p:nvSpPr>
          <p:cNvPr id="6" name="Textplatzhalter 5"/>
          <p:cNvSpPr>
            <a:spLocks noGrp="1"/>
          </p:cNvSpPr>
          <p:nvPr>
            <p:ph type="body" sz="quarter" idx="12" hasCustomPrompt="1"/>
          </p:nvPr>
        </p:nvSpPr>
        <p:spPr>
          <a:xfrm>
            <a:off x="539750" y="1296000"/>
            <a:ext cx="5990400" cy="3380775"/>
          </a:xfrm>
        </p:spPr>
        <p:txBody>
          <a:bodyPr/>
          <a:lstStyle>
            <a:lvl1pPr indent="-252000">
              <a:lnSpc>
                <a:spcPct val="110000"/>
              </a:lnSpc>
              <a:spcAft>
                <a:spcPts val="1200"/>
              </a:spcAft>
              <a:defRPr/>
            </a:lvl1pPr>
            <a:lvl2pPr indent="-252000">
              <a:lnSpc>
                <a:spcPct val="110000"/>
              </a:lnSpc>
              <a:spcAft>
                <a:spcPts val="1200"/>
              </a:spcAft>
              <a:defRPr/>
            </a:lvl2pPr>
            <a:lvl3pPr marL="755650" indent="-250825">
              <a:lnSpc>
                <a:spcPct val="110000"/>
              </a:lnSpc>
              <a:spcAft>
                <a:spcPts val="1200"/>
              </a:spcAft>
              <a:defRPr/>
            </a:lvl3pPr>
            <a:lvl4pPr marL="1044000" indent="-252000">
              <a:lnSpc>
                <a:spcPct val="110000"/>
              </a:lnSpc>
              <a:spcBef>
                <a:spcPts val="0"/>
              </a:spcBef>
              <a:spcAft>
                <a:spcPts val="1200"/>
              </a:spcAft>
              <a:buClrTx/>
              <a:defRPr/>
            </a:lvl4pPr>
            <a:lvl5pPr marL="1296000" indent="-252000">
              <a:lnSpc>
                <a:spcPct val="110000"/>
              </a:lnSpc>
              <a:spcBef>
                <a:spcPts val="0"/>
              </a:spcBef>
              <a:spcAft>
                <a:spcPts val="1200"/>
              </a:spcAft>
              <a:buFont typeface="Arial" panose="020B0604020202020204" pitchFamily="34" charset="0"/>
              <a:buChar char="•"/>
              <a:defRPr/>
            </a:lvl5p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7" name="Textplatzhalter 5"/>
          <p:cNvSpPr>
            <a:spLocks noGrp="1"/>
          </p:cNvSpPr>
          <p:nvPr>
            <p:ph type="body" sz="quarter" idx="13" hasCustomPrompt="1"/>
          </p:nvPr>
        </p:nvSpPr>
        <p:spPr>
          <a:xfrm>
            <a:off x="6790526" y="1295999"/>
            <a:ext cx="1728000" cy="3380775"/>
          </a:xfrm>
        </p:spPr>
        <p:txBody>
          <a:bodyPr/>
          <a:lstStyle>
            <a:lvl1pPr marL="0" indent="0">
              <a:lnSpc>
                <a:spcPct val="110000"/>
              </a:lnSpc>
              <a:spcAft>
                <a:spcPts val="1200"/>
              </a:spcAft>
              <a:buNone/>
              <a:defRPr sz="1400"/>
            </a:lvl1pPr>
            <a:lvl2pPr indent="-252000">
              <a:lnSpc>
                <a:spcPts val="2400"/>
              </a:lnSpc>
              <a:spcAft>
                <a:spcPts val="1200"/>
              </a:spcAft>
              <a:defRPr/>
            </a:lvl2pPr>
            <a:lvl3pPr marL="755650" indent="-250825">
              <a:lnSpc>
                <a:spcPts val="2400"/>
              </a:lnSpc>
              <a:spcAft>
                <a:spcPts val="1200"/>
              </a:spcAft>
              <a:defRPr/>
            </a:lvl3pPr>
            <a:lvl4pPr marL="1044000" indent="-252000">
              <a:lnSpc>
                <a:spcPts val="2400"/>
              </a:lnSpc>
              <a:spcBef>
                <a:spcPts val="0"/>
              </a:spcBef>
              <a:spcAft>
                <a:spcPts val="1200"/>
              </a:spcAft>
              <a:buClrTx/>
              <a:defRPr/>
            </a:lvl4pPr>
            <a:lvl5pPr marL="1296000" indent="-252000">
              <a:lnSpc>
                <a:spcPts val="2400"/>
              </a:lnSpc>
              <a:spcBef>
                <a:spcPts val="0"/>
              </a:spcBef>
              <a:spcAft>
                <a:spcPts val="1200"/>
              </a:spcAft>
              <a:buFont typeface="Arial" panose="020B0604020202020204" pitchFamily="34" charset="0"/>
              <a:buChar char="•"/>
              <a:defRPr/>
            </a:lvl5pPr>
          </a:lstStyle>
          <a:p>
            <a:pPr lvl="0"/>
            <a:r>
              <a:rPr lang="de-AT" dirty="0"/>
              <a:t>Text in Marginalspalte</a:t>
            </a:r>
          </a:p>
        </p:txBody>
      </p:sp>
      <p:sp>
        <p:nvSpPr>
          <p:cNvPr id="3" name="Fußzeilenplatzhalter 2"/>
          <p:cNvSpPr>
            <a:spLocks noGrp="1"/>
          </p:cNvSpPr>
          <p:nvPr>
            <p:ph type="ftr" sz="quarter" idx="10"/>
          </p:nvPr>
        </p:nvSpPr>
        <p:spPr/>
        <p:txBody>
          <a:bodyPr/>
          <a:lstStyle/>
          <a:p>
            <a:r>
              <a:rPr lang="de-AT"/>
              <a:t>Folientitel und Datum in Fußzeile einfügen</a:t>
            </a:r>
            <a:endParaRPr lang="de-AT" dirty="0"/>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1967807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halt-Bild">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lvl1pPr>
              <a:defRPr>
                <a:solidFill>
                  <a:schemeClr val="tx2"/>
                </a:solidFill>
              </a:defRPr>
            </a:lvl1pPr>
          </a:lstStyle>
          <a:p>
            <a:r>
              <a:rPr lang="de-DE"/>
              <a:t>Titelmasterformat durch Klicken bearbeiten</a:t>
            </a:r>
            <a:endParaRPr lang="de-DE" dirty="0"/>
          </a:p>
        </p:txBody>
      </p:sp>
      <p:sp>
        <p:nvSpPr>
          <p:cNvPr id="7" name="Bildplatzhalter 6"/>
          <p:cNvSpPr>
            <a:spLocks noGrp="1"/>
          </p:cNvSpPr>
          <p:nvPr>
            <p:ph type="pic" sz="quarter" idx="13"/>
          </p:nvPr>
        </p:nvSpPr>
        <p:spPr>
          <a:xfrm>
            <a:off x="539751" y="1296000"/>
            <a:ext cx="7978775" cy="3326400"/>
          </a:xfrm>
        </p:spPr>
        <p:txBody>
          <a:bodyPr/>
          <a:lstStyle/>
          <a:p>
            <a:r>
              <a:rPr lang="de-DE"/>
              <a:t>Bild durch Klicken auf Symbol hinzufügen</a:t>
            </a:r>
            <a:endParaRPr lang="de-DE" dirty="0"/>
          </a:p>
        </p:txBody>
      </p:sp>
      <p:sp>
        <p:nvSpPr>
          <p:cNvPr id="4" name="Fußzeilenplatzhalter 3"/>
          <p:cNvSpPr>
            <a:spLocks noGrp="1"/>
          </p:cNvSpPr>
          <p:nvPr>
            <p:ph type="ftr" sz="quarter" idx="11"/>
          </p:nvPr>
        </p:nvSpPr>
        <p:spPr/>
        <p:txBody>
          <a:bodyPr/>
          <a:lstStyle/>
          <a:p>
            <a:r>
              <a:rPr lang="de-AT"/>
              <a:t>Folientitel und Datum in Fußzeile einfügen</a:t>
            </a:r>
            <a:endParaRPr lang="de-AT" dirty="0"/>
          </a:p>
        </p:txBody>
      </p:sp>
      <p:sp>
        <p:nvSpPr>
          <p:cNvPr id="5" name="Foliennummernplatzhalter 4"/>
          <p:cNvSpPr>
            <a:spLocks noGrp="1"/>
          </p:cNvSpPr>
          <p:nvPr>
            <p:ph type="sldNum" sz="quarter" idx="12"/>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2843870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Inhalt-Bild-u-Fototext">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lvl1pPr>
              <a:defRPr>
                <a:solidFill>
                  <a:schemeClr val="tx2"/>
                </a:solidFill>
              </a:defRPr>
            </a:lvl1pPr>
          </a:lstStyle>
          <a:p>
            <a:r>
              <a:rPr lang="de-DE" dirty="0"/>
              <a:t>Titelmasterformat durch Klicken bearbeiten</a:t>
            </a:r>
          </a:p>
        </p:txBody>
      </p:sp>
      <p:sp>
        <p:nvSpPr>
          <p:cNvPr id="7" name="Bildplatzhalter 6"/>
          <p:cNvSpPr>
            <a:spLocks noGrp="1"/>
          </p:cNvSpPr>
          <p:nvPr>
            <p:ph type="pic" sz="quarter" idx="13"/>
          </p:nvPr>
        </p:nvSpPr>
        <p:spPr>
          <a:xfrm>
            <a:off x="539751" y="1296000"/>
            <a:ext cx="7978775" cy="3326400"/>
          </a:xfrm>
        </p:spPr>
        <p:txBody>
          <a:bodyPr/>
          <a:lstStyle/>
          <a:p>
            <a:r>
              <a:rPr lang="de-DE" dirty="0"/>
              <a:t>Bild durch Klicken auf Symbol hinzufügen</a:t>
            </a:r>
          </a:p>
        </p:txBody>
      </p:sp>
      <p:sp>
        <p:nvSpPr>
          <p:cNvPr id="6" name="Textplatzhalter 5"/>
          <p:cNvSpPr>
            <a:spLocks noGrp="1"/>
          </p:cNvSpPr>
          <p:nvPr>
            <p:ph type="body" sz="quarter" idx="14" hasCustomPrompt="1"/>
          </p:nvPr>
        </p:nvSpPr>
        <p:spPr>
          <a:xfrm>
            <a:off x="5305425" y="4314825"/>
            <a:ext cx="3213100" cy="307975"/>
          </a:xfrm>
          <a:solidFill>
            <a:schemeClr val="bg2"/>
          </a:solidFill>
        </p:spPr>
        <p:txBody>
          <a:bodyPr lIns="108000" rIns="108000" bIns="72000"/>
          <a:lstStyle>
            <a:lvl1pPr marL="0" indent="0">
              <a:buNone/>
              <a:defRPr sz="1400"/>
            </a:lvl1pPr>
          </a:lstStyle>
          <a:p>
            <a:pPr lvl="0"/>
            <a:r>
              <a:rPr lang="de-AT" dirty="0" err="1"/>
              <a:t>Fototext</a:t>
            </a:r>
            <a:endParaRPr lang="de-AT" dirty="0"/>
          </a:p>
        </p:txBody>
      </p:sp>
      <p:sp>
        <p:nvSpPr>
          <p:cNvPr id="4" name="Fußzeilenplatzhalter 3"/>
          <p:cNvSpPr>
            <a:spLocks noGrp="1"/>
          </p:cNvSpPr>
          <p:nvPr>
            <p:ph type="ftr" sz="quarter" idx="11"/>
          </p:nvPr>
        </p:nvSpPr>
        <p:spPr/>
        <p:txBody>
          <a:bodyPr/>
          <a:lstStyle/>
          <a:p>
            <a:r>
              <a:rPr lang="de-AT"/>
              <a:t>Folientitel und Datum in Fußzeile einfügen</a:t>
            </a:r>
            <a:endParaRPr lang="de-AT" dirty="0"/>
          </a:p>
        </p:txBody>
      </p:sp>
      <p:sp>
        <p:nvSpPr>
          <p:cNvPr id="5" name="Foliennummernplatzhalter 4"/>
          <p:cNvSpPr>
            <a:spLocks noGrp="1"/>
          </p:cNvSpPr>
          <p:nvPr>
            <p:ph type="sldNum" sz="quarter" idx="12"/>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94111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halt-Bild-links-Text-rech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tx2"/>
                </a:solidFill>
              </a:defRPr>
            </a:lvl1pPr>
          </a:lstStyle>
          <a:p>
            <a:r>
              <a:rPr lang="de-DE"/>
              <a:t>Titelmasterformat durch Klicken bearbeiten</a:t>
            </a:r>
            <a:endParaRPr lang="de-DE" dirty="0"/>
          </a:p>
        </p:txBody>
      </p:sp>
      <p:sp>
        <p:nvSpPr>
          <p:cNvPr id="5" name="Bildplatzhalter 6"/>
          <p:cNvSpPr>
            <a:spLocks noGrp="1"/>
          </p:cNvSpPr>
          <p:nvPr>
            <p:ph type="pic" sz="quarter" idx="13"/>
          </p:nvPr>
        </p:nvSpPr>
        <p:spPr>
          <a:xfrm>
            <a:off x="539750" y="1295998"/>
            <a:ext cx="3813175" cy="3326402"/>
          </a:xfrm>
        </p:spPr>
        <p:txBody>
          <a:bodyPr/>
          <a:lstStyle/>
          <a:p>
            <a:r>
              <a:rPr lang="de-DE"/>
              <a:t>Bild durch Klicken auf Symbol hinzufügen</a:t>
            </a:r>
            <a:endParaRPr lang="de-DE" dirty="0"/>
          </a:p>
        </p:txBody>
      </p:sp>
      <p:sp>
        <p:nvSpPr>
          <p:cNvPr id="7" name="Textplatzhalter 6"/>
          <p:cNvSpPr>
            <a:spLocks noGrp="1"/>
          </p:cNvSpPr>
          <p:nvPr>
            <p:ph type="body" sz="quarter" idx="14" hasCustomPrompt="1"/>
          </p:nvPr>
        </p:nvSpPr>
        <p:spPr>
          <a:xfrm>
            <a:off x="4706125" y="1296000"/>
            <a:ext cx="3812400" cy="3326400"/>
          </a:xfrm>
        </p:spPr>
        <p:txBody>
          <a:bodyPr/>
          <a:lstStyle>
            <a:lvl1pPr>
              <a:defRPr/>
            </a:lvl1pPr>
            <a:lvl2pPr>
              <a:defRPr/>
            </a:lvl2pPr>
            <a:lvl3pPr>
              <a:defRPr/>
            </a:lvl3pPr>
          </a:lstStyle>
          <a:p>
            <a:pPr lvl="0"/>
            <a:r>
              <a:rPr lang="de-DE" dirty="0"/>
              <a:t>Erste Ebene</a:t>
            </a:r>
          </a:p>
          <a:p>
            <a:pPr lvl="1"/>
            <a:r>
              <a:rPr lang="de-DE" dirty="0"/>
              <a:t>Zweite Ebene</a:t>
            </a:r>
          </a:p>
          <a:p>
            <a:pPr lvl="2"/>
            <a:r>
              <a:rPr lang="de-DE" dirty="0"/>
              <a:t>Dritte Ebene</a:t>
            </a:r>
          </a:p>
        </p:txBody>
      </p:sp>
      <p:sp>
        <p:nvSpPr>
          <p:cNvPr id="3" name="Fußzeilenplatzhalter 2"/>
          <p:cNvSpPr>
            <a:spLocks noGrp="1"/>
          </p:cNvSpPr>
          <p:nvPr>
            <p:ph type="ftr" sz="quarter" idx="10"/>
          </p:nvPr>
        </p:nvSpPr>
        <p:spPr/>
        <p:txBody>
          <a:bodyPr/>
          <a:lstStyle/>
          <a:p>
            <a:r>
              <a:rPr lang="de-AT"/>
              <a:t>Folientitel und Datum in Fußzeile einfügen</a:t>
            </a:r>
            <a:endParaRPr lang="de-AT" dirty="0"/>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220835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Inhalt-Bild-u-Fototext-links-Text-rech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tx2"/>
                </a:solidFill>
              </a:defRPr>
            </a:lvl1pPr>
          </a:lstStyle>
          <a:p>
            <a:r>
              <a:rPr lang="de-DE"/>
              <a:t>Titelmasterformat durch Klicken bearbeiten</a:t>
            </a:r>
            <a:endParaRPr lang="de-DE" dirty="0"/>
          </a:p>
        </p:txBody>
      </p:sp>
      <p:sp>
        <p:nvSpPr>
          <p:cNvPr id="5" name="Bildplatzhalter 6"/>
          <p:cNvSpPr>
            <a:spLocks noGrp="1"/>
          </p:cNvSpPr>
          <p:nvPr>
            <p:ph type="pic" sz="quarter" idx="13"/>
          </p:nvPr>
        </p:nvSpPr>
        <p:spPr>
          <a:xfrm>
            <a:off x="539750" y="1295998"/>
            <a:ext cx="3813175" cy="3051075"/>
          </a:xfrm>
        </p:spPr>
        <p:txBody>
          <a:bodyPr/>
          <a:lstStyle>
            <a:lvl1pPr>
              <a:defRPr/>
            </a:lvl1pPr>
          </a:lstStyle>
          <a:p>
            <a:r>
              <a:rPr lang="de-DE" dirty="0"/>
              <a:t>Bild </a:t>
            </a:r>
            <a:r>
              <a:rPr lang="de-DE"/>
              <a:t>durch Klicken </a:t>
            </a:r>
            <a:r>
              <a:rPr lang="de-DE" dirty="0"/>
              <a:t>auf Symbol hinzufügen</a:t>
            </a:r>
          </a:p>
        </p:txBody>
      </p:sp>
      <p:sp>
        <p:nvSpPr>
          <p:cNvPr id="8" name="Textplatzhalter 7"/>
          <p:cNvSpPr>
            <a:spLocks noGrp="1"/>
          </p:cNvSpPr>
          <p:nvPr>
            <p:ph type="body" sz="quarter" idx="15" hasCustomPrompt="1"/>
          </p:nvPr>
        </p:nvSpPr>
        <p:spPr>
          <a:xfrm>
            <a:off x="539750" y="4347074"/>
            <a:ext cx="3813175" cy="275725"/>
          </a:xfrm>
        </p:spPr>
        <p:txBody>
          <a:bodyPr/>
          <a:lstStyle>
            <a:lvl1pPr marL="0" indent="0">
              <a:buNone/>
              <a:defRPr sz="1200" baseline="0"/>
            </a:lvl1pPr>
          </a:lstStyle>
          <a:p>
            <a:pPr lvl="0"/>
            <a:r>
              <a:rPr lang="de-AT" sz="1400" dirty="0"/>
              <a:t>Foto: XY</a:t>
            </a:r>
            <a:endParaRPr lang="de-AT" dirty="0"/>
          </a:p>
        </p:txBody>
      </p:sp>
      <p:sp>
        <p:nvSpPr>
          <p:cNvPr id="7" name="Textplatzhalter 6"/>
          <p:cNvSpPr>
            <a:spLocks noGrp="1"/>
          </p:cNvSpPr>
          <p:nvPr>
            <p:ph type="body" sz="quarter" idx="14" hasCustomPrompt="1"/>
          </p:nvPr>
        </p:nvSpPr>
        <p:spPr>
          <a:xfrm>
            <a:off x="4706125" y="1296000"/>
            <a:ext cx="3812400" cy="3326400"/>
          </a:xfrm>
        </p:spPr>
        <p:txBody>
          <a:bodyPr/>
          <a:lstStyle>
            <a:lvl1pPr>
              <a:defRPr/>
            </a:lvl1pPr>
            <a:lvl2pPr>
              <a:defRPr/>
            </a:lvl2pPr>
            <a:lvl3pPr>
              <a:defRPr/>
            </a:lvl3pPr>
          </a:lstStyle>
          <a:p>
            <a:pPr lvl="0"/>
            <a:r>
              <a:rPr lang="de-DE" dirty="0"/>
              <a:t>Erste Ebene</a:t>
            </a:r>
          </a:p>
          <a:p>
            <a:pPr lvl="1"/>
            <a:r>
              <a:rPr lang="de-DE" dirty="0"/>
              <a:t>Zweite Ebene</a:t>
            </a:r>
          </a:p>
          <a:p>
            <a:pPr lvl="2"/>
            <a:r>
              <a:rPr lang="de-DE" dirty="0"/>
              <a:t>Dritte Ebene</a:t>
            </a:r>
          </a:p>
        </p:txBody>
      </p:sp>
      <p:sp>
        <p:nvSpPr>
          <p:cNvPr id="3" name="Fußzeilenplatzhalter 2"/>
          <p:cNvSpPr>
            <a:spLocks noGrp="1"/>
          </p:cNvSpPr>
          <p:nvPr>
            <p:ph type="ftr" sz="quarter" idx="10"/>
          </p:nvPr>
        </p:nvSpPr>
        <p:spPr/>
        <p:txBody>
          <a:bodyPr/>
          <a:lstStyle/>
          <a:p>
            <a:r>
              <a:rPr lang="de-AT"/>
              <a:t>Folientitel und Datum in Fußzeile einfügen</a:t>
            </a:r>
            <a:endParaRPr lang="de-AT" dirty="0"/>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3531039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540001" y="788399"/>
            <a:ext cx="7978525" cy="433425"/>
          </a:xfrm>
          <a:prstGeom prst="rect">
            <a:avLst/>
          </a:prstGeom>
        </p:spPr>
        <p:txBody>
          <a:bodyPr vert="horz" wrap="none" lIns="0" tIns="0" rIns="0" bIns="0" rtlCol="0" anchor="t" anchorCtr="0">
            <a:noAutofit/>
          </a:bodyPr>
          <a:lstStyle/>
          <a:p>
            <a:r>
              <a:rPr lang="de-DE" dirty="0"/>
              <a:t>Titelmasterformat durch Klicken bearbeiten</a:t>
            </a:r>
            <a:endParaRPr lang="de-AT" dirty="0"/>
          </a:p>
        </p:txBody>
      </p:sp>
      <p:sp>
        <p:nvSpPr>
          <p:cNvPr id="3" name="Textplatzhalter 2"/>
          <p:cNvSpPr>
            <a:spLocks noGrp="1"/>
          </p:cNvSpPr>
          <p:nvPr>
            <p:ph type="body" idx="1"/>
          </p:nvPr>
        </p:nvSpPr>
        <p:spPr>
          <a:xfrm>
            <a:off x="540001" y="1296000"/>
            <a:ext cx="7978525" cy="3327825"/>
          </a:xfrm>
          <a:prstGeom prst="rect">
            <a:avLst/>
          </a:prstGeom>
        </p:spPr>
        <p:txBody>
          <a:bodyPr vert="horz" lIns="0" tIns="0" rIns="0" bIns="0" rtlCol="0">
            <a:noAutofit/>
          </a:bodyPr>
          <a:lstStyle/>
          <a:p>
            <a:pPr lvl="0"/>
            <a:r>
              <a:rPr lang="de-DE" dirty="0"/>
              <a:t>Erste Ebene</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9" name="Fußzeilenplatzhalter 12"/>
          <p:cNvSpPr>
            <a:spLocks noGrp="1"/>
          </p:cNvSpPr>
          <p:nvPr>
            <p:ph type="ftr" sz="quarter" idx="3"/>
          </p:nvPr>
        </p:nvSpPr>
        <p:spPr>
          <a:xfrm>
            <a:off x="540000" y="4788000"/>
            <a:ext cx="6875916" cy="200025"/>
          </a:xfrm>
          <a:prstGeom prst="rect">
            <a:avLst/>
          </a:prstGeom>
        </p:spPr>
        <p:txBody>
          <a:bodyPr vert="horz" lIns="0" tIns="0" rIns="0" bIns="0" rtlCol="0" anchor="ctr"/>
          <a:lstStyle>
            <a:lvl1pPr algn="l">
              <a:defRPr sz="1000">
                <a:solidFill>
                  <a:schemeClr val="tx1"/>
                </a:solidFill>
                <a:latin typeface="Calibri" panose="020F0502020204030204" pitchFamily="34" charset="0"/>
                <a:cs typeface="Calibri" panose="020F0502020204030204" pitchFamily="34" charset="0"/>
              </a:defRPr>
            </a:lvl1pPr>
          </a:lstStyle>
          <a:p>
            <a:r>
              <a:rPr lang="de-AT"/>
              <a:t>Folientitel und Datum in Fußzeile einfügen</a:t>
            </a:r>
            <a:endParaRPr lang="de-AT" dirty="0"/>
          </a:p>
        </p:txBody>
      </p:sp>
      <p:sp>
        <p:nvSpPr>
          <p:cNvPr id="20" name="Foliennummernplatzhalter 13"/>
          <p:cNvSpPr>
            <a:spLocks noGrp="1"/>
          </p:cNvSpPr>
          <p:nvPr>
            <p:ph type="sldNum" sz="quarter" idx="4"/>
          </p:nvPr>
        </p:nvSpPr>
        <p:spPr>
          <a:xfrm>
            <a:off x="7558201" y="4788000"/>
            <a:ext cx="960324" cy="200025"/>
          </a:xfrm>
          <a:prstGeom prst="rect">
            <a:avLst/>
          </a:prstGeom>
        </p:spPr>
        <p:txBody>
          <a:bodyPr vert="horz" lIns="0" tIns="0" rIns="0" bIns="0" rtlCol="0" anchor="ctr"/>
          <a:lstStyle>
            <a:lvl1pPr algn="r">
              <a:defRPr sz="1000">
                <a:solidFill>
                  <a:schemeClr val="tx1"/>
                </a:solidFill>
                <a:latin typeface="Calibri" panose="020F0502020204030204" pitchFamily="34" charset="0"/>
                <a:cs typeface="Calibri" panose="020F0502020204030204" pitchFamily="34" charset="0"/>
              </a:defRPr>
            </a:lvl1pPr>
          </a:lstStyle>
          <a:p>
            <a:fld id="{1206269C-C24E-4E80-9A4B-E7E19BB59A67}" type="slidenum">
              <a:rPr lang="de-AT" smtClean="0"/>
              <a:pPr/>
              <a:t>‹Nr.›</a:t>
            </a:fld>
            <a:endParaRPr lang="de-AT" dirty="0"/>
          </a:p>
        </p:txBody>
      </p:sp>
      <p:sp>
        <p:nvSpPr>
          <p:cNvPr id="11" name="Textfeld 10"/>
          <p:cNvSpPr txBox="1"/>
          <p:nvPr userDrawn="1"/>
        </p:nvSpPr>
        <p:spPr>
          <a:xfrm>
            <a:off x="6651752" y="169200"/>
            <a:ext cx="2200274" cy="184666"/>
          </a:xfrm>
          <a:prstGeom prst="rect">
            <a:avLst/>
          </a:prstGeom>
          <a:noFill/>
        </p:spPr>
        <p:txBody>
          <a:bodyPr wrap="square" lIns="0" tIns="0" rIns="0" bIns="0" rtlCol="0">
            <a:spAutoFit/>
          </a:bodyPr>
          <a:lstStyle/>
          <a:p>
            <a:pPr algn="r"/>
            <a:r>
              <a:rPr lang="de-AT" sz="1200" dirty="0">
                <a:solidFill>
                  <a:schemeClr val="tx2"/>
                </a:solidFill>
                <a:latin typeface="Calibri" panose="020F0502020204030204" pitchFamily="34" charset="0"/>
                <a:cs typeface="Calibri" panose="020F0502020204030204" pitchFamily="34" charset="0"/>
              </a:rPr>
              <a:t>arbeitsinspektion.gv.at</a:t>
            </a:r>
          </a:p>
        </p:txBody>
      </p:sp>
      <p:pic>
        <p:nvPicPr>
          <p:cNvPr id="8" name="Grafik 7"/>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356400" y="242163"/>
            <a:ext cx="1800000" cy="323271"/>
          </a:xfrm>
          <a:prstGeom prst="rect">
            <a:avLst/>
          </a:prstGeom>
        </p:spPr>
      </p:pic>
    </p:spTree>
    <p:extLst>
      <p:ext uri="{BB962C8B-B14F-4D97-AF65-F5344CB8AC3E}">
        <p14:creationId xmlns:p14="http://schemas.microsoft.com/office/powerpoint/2010/main" val="4162708547"/>
      </p:ext>
    </p:extLst>
  </p:cSld>
  <p:clrMap bg1="lt1" tx1="dk1" bg2="lt2" tx2="dk2" accent1="accent1" accent2="accent2" accent3="accent3" accent4="accent4" accent5="accent5" accent6="accent6" hlink="hlink" folHlink="folHlink"/>
  <p:sldLayoutIdLst>
    <p:sldLayoutId id="2147483914"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 id="2147483925" r:id="rId12"/>
    <p:sldLayoutId id="2147483926" r:id="rId13"/>
    <p:sldLayoutId id="2147483927" r:id="rId14"/>
    <p:sldLayoutId id="2147483928" r:id="rId15"/>
    <p:sldLayoutId id="2147483929" r:id="rId16"/>
  </p:sldLayoutIdLst>
  <p:hf hdr="0" ftr="0" dt="0"/>
  <p:txStyles>
    <p:titleStyle>
      <a:lvl1pPr algn="l" defTabSz="914400" rtl="0" eaLnBrk="1" latinLnBrk="0" hangingPunct="1">
        <a:lnSpc>
          <a:spcPts val="3000"/>
        </a:lnSpc>
        <a:spcBef>
          <a:spcPct val="0"/>
        </a:spcBef>
        <a:buNone/>
        <a:defRPr sz="2400" b="1" kern="1200">
          <a:solidFill>
            <a:schemeClr val="tx2"/>
          </a:solidFill>
          <a:latin typeface="Calibri" panose="020F0502020204030204" pitchFamily="34" charset="0"/>
          <a:ea typeface="+mj-ea"/>
          <a:cs typeface="Calibri" panose="020F0502020204030204" pitchFamily="34" charset="0"/>
        </a:defRPr>
      </a:lvl1pPr>
    </p:titleStyle>
    <p:bodyStyle>
      <a:lvl1pPr marL="252000" marR="0" indent="-252000" algn="l" defTabSz="914400" rtl="0" eaLnBrk="1" fontAlgn="auto" latinLnBrk="0" hangingPunct="1">
        <a:lnSpc>
          <a:spcPct val="110000"/>
        </a:lnSpc>
        <a:spcBef>
          <a:spcPts val="0"/>
        </a:spcBef>
        <a:spcAft>
          <a:spcPts val="1200"/>
        </a:spcAft>
        <a:buClr>
          <a:schemeClr val="tx2"/>
        </a:buClr>
        <a:buSzTx/>
        <a:buFont typeface="Arial" panose="020B0604020202020204" pitchFamily="34" charset="0"/>
        <a:buChar char="•"/>
        <a:tabLst/>
        <a:defRPr sz="1800" kern="1200">
          <a:solidFill>
            <a:schemeClr val="bg1">
              <a:lumMod val="10000"/>
            </a:schemeClr>
          </a:solidFill>
          <a:latin typeface="Calibri" panose="020F0502020204030204" pitchFamily="34" charset="0"/>
          <a:ea typeface="+mn-ea"/>
          <a:cs typeface="Calibri" panose="020F0502020204030204" pitchFamily="34" charset="0"/>
        </a:defRPr>
      </a:lvl1pPr>
      <a:lvl2pPr marL="504000" marR="0" indent="-252000" algn="l" defTabSz="914400" rtl="0" eaLnBrk="1" fontAlgn="auto" latinLnBrk="0" hangingPunct="1">
        <a:lnSpc>
          <a:spcPct val="110000"/>
        </a:lnSpc>
        <a:spcBef>
          <a:spcPts val="0"/>
        </a:spcBef>
        <a:spcAft>
          <a:spcPts val="1200"/>
        </a:spcAft>
        <a:buClrTx/>
        <a:buSzTx/>
        <a:buFont typeface="Corbel" panose="020B0503020204020204" pitchFamily="34" charset="0"/>
        <a:buChar char="−"/>
        <a:tabLst/>
        <a:defRPr sz="1800" kern="1200">
          <a:solidFill>
            <a:schemeClr val="bg1">
              <a:lumMod val="10000"/>
            </a:schemeClr>
          </a:solidFill>
          <a:latin typeface="Calibri" panose="020F0502020204030204" pitchFamily="34" charset="0"/>
          <a:ea typeface="+mn-ea"/>
          <a:cs typeface="Calibri" panose="020F0502020204030204" pitchFamily="34" charset="0"/>
        </a:defRPr>
      </a:lvl2pPr>
      <a:lvl3pPr marL="756000" indent="-252000" algn="l" defTabSz="914400" rtl="0" eaLnBrk="1" latinLnBrk="0" hangingPunct="1">
        <a:lnSpc>
          <a:spcPct val="110000"/>
        </a:lnSpc>
        <a:spcBef>
          <a:spcPts val="0"/>
        </a:spcBef>
        <a:spcAft>
          <a:spcPts val="1200"/>
        </a:spcAft>
        <a:buClrTx/>
        <a:buFont typeface="Arial" pitchFamily="34" charset="0"/>
        <a:buChar char="•"/>
        <a:defRPr sz="1800" kern="1200" baseline="0">
          <a:solidFill>
            <a:schemeClr val="bg1">
              <a:lumMod val="10000"/>
            </a:schemeClr>
          </a:solidFill>
          <a:latin typeface="Calibri" panose="020F0502020204030204" pitchFamily="34" charset="0"/>
          <a:ea typeface="+mn-ea"/>
          <a:cs typeface="Calibri" panose="020F0502020204030204" pitchFamily="34" charset="0"/>
        </a:defRPr>
      </a:lvl3pPr>
      <a:lvl4pPr marL="1008000" indent="-252000" algn="l" defTabSz="914400" rtl="0" eaLnBrk="1" latinLnBrk="0" hangingPunct="1">
        <a:lnSpc>
          <a:spcPct val="110000"/>
        </a:lnSpc>
        <a:spcBef>
          <a:spcPts val="0"/>
        </a:spcBef>
        <a:spcAft>
          <a:spcPts val="1200"/>
        </a:spcAft>
        <a:buClr>
          <a:schemeClr val="tx2"/>
        </a:buClr>
        <a:buFont typeface="Arial" pitchFamily="34" charset="0"/>
        <a:buChar char="–"/>
        <a:defRPr sz="1800" kern="1200" baseline="0">
          <a:solidFill>
            <a:schemeClr val="bg1">
              <a:lumMod val="10000"/>
            </a:schemeClr>
          </a:solidFill>
          <a:latin typeface="+mn-lt"/>
          <a:ea typeface="+mn-ea"/>
          <a:cs typeface="+mn-cs"/>
        </a:defRPr>
      </a:lvl4pPr>
      <a:lvl5pPr marL="1260000" indent="-252000" algn="l" defTabSz="914400" rtl="0" eaLnBrk="1" latinLnBrk="0" hangingPunct="1">
        <a:lnSpc>
          <a:spcPct val="110000"/>
        </a:lnSpc>
        <a:spcBef>
          <a:spcPts val="0"/>
        </a:spcBef>
        <a:spcAft>
          <a:spcPts val="1200"/>
        </a:spcAft>
        <a:buClr>
          <a:schemeClr val="tx2"/>
        </a:buClr>
        <a:buFont typeface="Arial" panose="020B0604020202020204" pitchFamily="34" charset="0"/>
        <a:buChar char="•"/>
        <a:defRPr sz="1800" kern="1200" baseline="0">
          <a:solidFill>
            <a:schemeClr val="bg1">
              <a:lumMod val="1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s://unsplash.com/de/fotos/eine-leuchtreklame-die-besser-zusammen-sagt-NJrdub_8gcw"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hyperlink" Target="https://www.oesterreich.gv.at/de/ldap#/organisation/gvouid=AT:B:1016636,ou=OrgUnits,gvouid=AT:B:70,dc=at" TargetMode="External"/><Relationship Id="rId7" Type="http://schemas.openxmlformats.org/officeDocument/2006/relationships/image" Target="../media/image13.png"/><Relationship Id="rId2" Type="http://schemas.openxmlformats.org/officeDocument/2006/relationships/hyperlink" Target="https://www.oesterreich.gv.at/de/ldap#/organisation/gvouid=AT:B:70,ou=OrgUnits,gvouid=AT:B:70,dc=at" TargetMode="External"/><Relationship Id="rId1" Type="http://schemas.openxmlformats.org/officeDocument/2006/relationships/slideLayout" Target="../slideLayouts/slideLayout16.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hyperlink" Target="mailto:martin.gruber-risak@sozialministerium.gv.at" TargetMode="External"/><Relationship Id="rId9"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unsplash.com/de/fotos/a-blue-question-mark-on-a-pink-background-oZuBNC-6E2s"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gleichbehandlungsanwaltschaft.gv.at/unser-angebot/diskriminierung-was-kann-ich-tun.html" TargetMode="External"/><Relationship Id="rId7" Type="http://schemas.openxmlformats.org/officeDocument/2006/relationships/hyperlink" Target="https://www.ris.bka.gv.at/GeltendeFassung.wxe?Abfrage=Bundesnormen&amp;Gesetzesnummer=20004228" TargetMode="External"/><Relationship Id="rId2" Type="http://schemas.openxmlformats.org/officeDocument/2006/relationships/hyperlink" Target="https://www.wko.at/service/arbeitsrecht-sozialrecht/Mobbing_am_Arbeitsplatz.html" TargetMode="External"/><Relationship Id="rId1" Type="http://schemas.openxmlformats.org/officeDocument/2006/relationships/slideLayout" Target="../slideLayouts/slideLayout3.xml"/><Relationship Id="rId6" Type="http://schemas.openxmlformats.org/officeDocument/2006/relationships/hyperlink" Target="https://www.ris.bka.gv.at/GeltendeFassung.wxe?Abfrage=Bundesnormen&amp;Gesetzesnummer=10008253" TargetMode="External"/><Relationship Id="rId5" Type="http://schemas.openxmlformats.org/officeDocument/2006/relationships/hyperlink" Target="https://www.ris.bka.gv.at/GeltendeFassung.wxe?Abfrage=Bundesnormen&amp;Gesetzesnummer=10008858" TargetMode="External"/><Relationship Id="rId4" Type="http://schemas.openxmlformats.org/officeDocument/2006/relationships/hyperlink" Target="https://www.ris.bka.gv.at/GeltendeFassung.wxe?Abfrage=Bundesnormen&amp;Gesetzesnummer=20003395"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oleObject" Target="../embeddings/oleObject1.bin"/><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arbeitsinspektion.gv.at/Gesundheit_im_Betrieb/psychische_Belastungen/Gewalt_am_Arbeitsplatz.html#heading_Good_Practices_zum_Umgang_mit_Gewalt_im_Kontext_Arbeitsschutz" TargetMode="External"/><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unsplash.com/de/fotos/lupe-auf-weissem-tisch-afW1hht0NSs"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AT" dirty="0"/>
              <a:t>Gemeinsam gegen Gewalt am Arbeitsplatz</a:t>
            </a:r>
          </a:p>
        </p:txBody>
      </p:sp>
      <p:sp>
        <p:nvSpPr>
          <p:cNvPr id="3" name="Untertitel 2"/>
          <p:cNvSpPr>
            <a:spLocks noGrp="1"/>
          </p:cNvSpPr>
          <p:nvPr>
            <p:ph type="subTitle" idx="1"/>
          </p:nvPr>
        </p:nvSpPr>
        <p:spPr/>
        <p:txBody>
          <a:bodyPr/>
          <a:lstStyle/>
          <a:p>
            <a:r>
              <a:rPr lang="de-AT" dirty="0"/>
              <a:t>Keynote „Tatort Arbeitsplatz“</a:t>
            </a:r>
          </a:p>
        </p:txBody>
      </p:sp>
      <p:sp>
        <p:nvSpPr>
          <p:cNvPr id="4" name="Textplatzhalter 3"/>
          <p:cNvSpPr>
            <a:spLocks noGrp="1"/>
          </p:cNvSpPr>
          <p:nvPr>
            <p:ph type="body" sz="quarter" idx="10"/>
          </p:nvPr>
        </p:nvSpPr>
        <p:spPr/>
        <p:txBody>
          <a:bodyPr/>
          <a:lstStyle/>
          <a:p>
            <a:r>
              <a:rPr lang="de-DE" dirty="0"/>
              <a:t>SC Dr. Martin Gruber-Risak</a:t>
            </a:r>
          </a:p>
          <a:p>
            <a:r>
              <a:rPr lang="de-DE" dirty="0"/>
              <a:t>Arbeitsrecht und Zentral-Arbeitsinspektorat</a:t>
            </a:r>
          </a:p>
          <a:p>
            <a:r>
              <a:rPr lang="de-DE" dirty="0"/>
              <a:t>Wien, 08. April 2026</a:t>
            </a:r>
          </a:p>
        </p:txBody>
      </p:sp>
    </p:spTree>
    <p:extLst>
      <p:ext uri="{BB962C8B-B14F-4D97-AF65-F5344CB8AC3E}">
        <p14:creationId xmlns:p14="http://schemas.microsoft.com/office/powerpoint/2010/main" val="3772929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p>
            <a:r>
              <a:rPr lang="de-AT" dirty="0"/>
              <a:t>Probleme ansprechbar machen und halten!</a:t>
            </a:r>
          </a:p>
        </p:txBody>
      </p:sp>
      <p:sp>
        <p:nvSpPr>
          <p:cNvPr id="3" name="Textplatzhalter 2"/>
          <p:cNvSpPr>
            <a:spLocks noGrp="1"/>
          </p:cNvSpPr>
          <p:nvPr>
            <p:ph type="body" sz="quarter" idx="12"/>
          </p:nvPr>
        </p:nvSpPr>
        <p:spPr/>
        <p:txBody>
          <a:bodyPr/>
          <a:lstStyle/>
          <a:p>
            <a:pPr marL="0" indent="0">
              <a:buNone/>
            </a:pPr>
            <a:r>
              <a:rPr lang="de-AT" dirty="0"/>
              <a:t>Niemand will </a:t>
            </a:r>
            <a:r>
              <a:rPr lang="de-AT" dirty="0" err="1"/>
              <a:t>Täter:in</a:t>
            </a:r>
            <a:r>
              <a:rPr lang="de-AT" dirty="0"/>
              <a:t> sein, niemand will Opfer sein.</a:t>
            </a:r>
          </a:p>
        </p:txBody>
      </p:sp>
      <p:sp>
        <p:nvSpPr>
          <p:cNvPr id="5" name="Foliennummernplatzhalter 4"/>
          <p:cNvSpPr>
            <a:spLocks noGrp="1"/>
          </p:cNvSpPr>
          <p:nvPr>
            <p:ph type="sldNum" sz="quarter" idx="11"/>
          </p:nvPr>
        </p:nvSpPr>
        <p:spPr/>
        <p:txBody>
          <a:bodyPr/>
          <a:lstStyle/>
          <a:p>
            <a:fld id="{1206269C-C24E-4E80-9A4B-E7E19BB59A67}" type="slidenum">
              <a:rPr lang="de-AT" smtClean="0"/>
              <a:pPr/>
              <a:t>10</a:t>
            </a:fld>
            <a:endParaRPr lang="de-AT" dirty="0"/>
          </a:p>
        </p:txBody>
      </p:sp>
      <p:pic>
        <p:nvPicPr>
          <p:cNvPr id="7" name="Grafik 6">
            <a:extLst>
              <a:ext uri="{FF2B5EF4-FFF2-40B4-BE49-F238E27FC236}">
                <a16:creationId xmlns:a16="http://schemas.microsoft.com/office/drawing/2014/main" id="{8F07A45A-5530-9FAF-BACA-DD96EBEB8806}"/>
              </a:ext>
            </a:extLst>
          </p:cNvPr>
          <p:cNvPicPr>
            <a:picLocks noChangeAspect="1"/>
          </p:cNvPicPr>
          <p:nvPr/>
        </p:nvPicPr>
        <p:blipFill>
          <a:blip r:embed="rId2"/>
          <a:stretch>
            <a:fillRect/>
          </a:stretch>
        </p:blipFill>
        <p:spPr>
          <a:xfrm>
            <a:off x="540001" y="1953599"/>
            <a:ext cx="4541939" cy="1616200"/>
          </a:xfrm>
          <a:prstGeom prst="rect">
            <a:avLst/>
          </a:prstGeom>
        </p:spPr>
      </p:pic>
      <p:sp>
        <p:nvSpPr>
          <p:cNvPr id="9" name="Textfeld 8">
            <a:extLst>
              <a:ext uri="{FF2B5EF4-FFF2-40B4-BE49-F238E27FC236}">
                <a16:creationId xmlns:a16="http://schemas.microsoft.com/office/drawing/2014/main" id="{ECBB8B83-823F-34C0-CBDC-8060EBDED515}"/>
              </a:ext>
            </a:extLst>
          </p:cNvPr>
          <p:cNvSpPr txBox="1"/>
          <p:nvPr/>
        </p:nvSpPr>
        <p:spPr>
          <a:xfrm>
            <a:off x="435070" y="3977525"/>
            <a:ext cx="6300510" cy="369332"/>
          </a:xfrm>
          <a:prstGeom prst="rect">
            <a:avLst/>
          </a:prstGeom>
          <a:noFill/>
        </p:spPr>
        <p:txBody>
          <a:bodyPr wrap="square">
            <a:spAutoFit/>
          </a:bodyPr>
          <a:lstStyle/>
          <a:p>
            <a:pPr marL="0" indent="0">
              <a:buNone/>
            </a:pPr>
            <a:r>
              <a:rPr lang="de-AT" b="1" dirty="0">
                <a:solidFill>
                  <a:schemeClr val="tx2"/>
                </a:solidFill>
              </a:rPr>
              <a:t>Wird’s konkret – wird´s </a:t>
            </a:r>
            <a:r>
              <a:rPr lang="de-AT" b="1" dirty="0" err="1">
                <a:solidFill>
                  <a:schemeClr val="tx2"/>
                </a:solidFill>
              </a:rPr>
              <a:t>besprechbar</a:t>
            </a:r>
            <a:r>
              <a:rPr lang="de-AT" b="1" dirty="0">
                <a:solidFill>
                  <a:schemeClr val="tx2"/>
                </a:solidFill>
              </a:rPr>
              <a:t> – wird´s änderbar. </a:t>
            </a:r>
          </a:p>
        </p:txBody>
      </p:sp>
    </p:spTree>
    <p:extLst>
      <p:ext uri="{BB962C8B-B14F-4D97-AF65-F5344CB8AC3E}">
        <p14:creationId xmlns:p14="http://schemas.microsoft.com/office/powerpoint/2010/main" val="1180502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1613D58E-63C9-FE4E-6C59-70C45B1BC9AF}"/>
              </a:ext>
            </a:extLst>
          </p:cNvPr>
          <p:cNvSpPr>
            <a:spLocks noGrp="1"/>
          </p:cNvSpPr>
          <p:nvPr>
            <p:ph type="body" sz="quarter" idx="12"/>
          </p:nvPr>
        </p:nvSpPr>
        <p:spPr/>
        <p:txBody>
          <a:bodyPr/>
          <a:lstStyle/>
          <a:p>
            <a:r>
              <a:rPr lang="de-DE" dirty="0"/>
              <a:t>Österreich hat das ILO-Abkommen 190 zur Beseitigung von Gewalt und Belästigung in der Arbeitswelt ratifiziert. Die Ratifikation erfolgte am 11. September 2024, das Abkommen trat am 11. September 2025 in Kraft.</a:t>
            </a:r>
          </a:p>
          <a:p>
            <a:r>
              <a:rPr lang="de-DE" dirty="0"/>
              <a:t>Umfassende Definition: „Gewalt und Belästigung“ in der Arbeitswelt </a:t>
            </a:r>
          </a:p>
          <a:p>
            <a:r>
              <a:rPr lang="de-DE" dirty="0"/>
              <a:t>Erkennt an, dass jede Person das Recht auf eine Arbeitswelt ohne Gewalt und Belästigung, einschließlich geschlechtsspezifischer Gewalt und Belästigung, hat.</a:t>
            </a:r>
          </a:p>
          <a:p>
            <a:r>
              <a:rPr lang="de-DE"/>
              <a:t>Stellt </a:t>
            </a:r>
            <a:r>
              <a:rPr lang="de-DE" dirty="0"/>
              <a:t>fest, dass häusliche Gewalt Auswirkungen auf die Beschäftigung, die Produktivität und die Gesundheit und Sicherheit haben kann.</a:t>
            </a:r>
          </a:p>
          <a:p>
            <a:r>
              <a:rPr lang="de-DE" dirty="0"/>
              <a:t>Bietet gute Grundlage für gemeinsames Vorgehen in der Arbeitswelt.</a:t>
            </a:r>
          </a:p>
          <a:p>
            <a:endParaRPr lang="de-DE" dirty="0"/>
          </a:p>
          <a:p>
            <a:endParaRPr lang="de-AT" dirty="0"/>
          </a:p>
          <a:p>
            <a:pPr marL="0" indent="0">
              <a:buNone/>
            </a:pPr>
            <a:endParaRPr lang="de-AT" b="1" dirty="0"/>
          </a:p>
        </p:txBody>
      </p:sp>
      <p:sp>
        <p:nvSpPr>
          <p:cNvPr id="4" name="Foliennummernplatzhalter 3">
            <a:extLst>
              <a:ext uri="{FF2B5EF4-FFF2-40B4-BE49-F238E27FC236}">
                <a16:creationId xmlns:a16="http://schemas.microsoft.com/office/drawing/2014/main" id="{54CC2D90-4772-D5B6-FE84-C57D2C1567BD}"/>
              </a:ext>
            </a:extLst>
          </p:cNvPr>
          <p:cNvSpPr>
            <a:spLocks noGrp="1"/>
          </p:cNvSpPr>
          <p:nvPr>
            <p:ph type="sldNum" sz="quarter" idx="11"/>
          </p:nvPr>
        </p:nvSpPr>
        <p:spPr/>
        <p:txBody>
          <a:bodyPr/>
          <a:lstStyle/>
          <a:p>
            <a:fld id="{1206269C-C24E-4E80-9A4B-E7E19BB59A67}" type="slidenum">
              <a:rPr lang="de-AT" smtClean="0"/>
              <a:pPr/>
              <a:t>11</a:t>
            </a:fld>
            <a:endParaRPr lang="de-AT" dirty="0"/>
          </a:p>
        </p:txBody>
      </p:sp>
      <p:sp>
        <p:nvSpPr>
          <p:cNvPr id="5" name="Titel 4">
            <a:extLst>
              <a:ext uri="{FF2B5EF4-FFF2-40B4-BE49-F238E27FC236}">
                <a16:creationId xmlns:a16="http://schemas.microsoft.com/office/drawing/2014/main" id="{6655FE6B-F7CE-25F6-CB6A-2D4386CE7108}"/>
              </a:ext>
            </a:extLst>
          </p:cNvPr>
          <p:cNvSpPr>
            <a:spLocks noGrp="1"/>
          </p:cNvSpPr>
          <p:nvPr>
            <p:ph type="title"/>
          </p:nvPr>
        </p:nvSpPr>
        <p:spPr/>
        <p:txBody>
          <a:bodyPr/>
          <a:lstStyle/>
          <a:p>
            <a:r>
              <a:rPr lang="de-AT" dirty="0"/>
              <a:t>ILO C190   (Auszüge)</a:t>
            </a:r>
          </a:p>
        </p:txBody>
      </p:sp>
      <p:pic>
        <p:nvPicPr>
          <p:cNvPr id="6" name="Grafik 5">
            <a:extLst>
              <a:ext uri="{FF2B5EF4-FFF2-40B4-BE49-F238E27FC236}">
                <a16:creationId xmlns:a16="http://schemas.microsoft.com/office/drawing/2014/main" id="{924CC27B-46F6-2E52-709B-16A11759E7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26747" y="485884"/>
            <a:ext cx="754504" cy="754504"/>
          </a:xfrm>
          <a:prstGeom prst="rect">
            <a:avLst/>
          </a:prstGeom>
        </p:spPr>
      </p:pic>
    </p:spTree>
    <p:extLst>
      <p:ext uri="{BB962C8B-B14F-4D97-AF65-F5344CB8AC3E}">
        <p14:creationId xmlns:p14="http://schemas.microsoft.com/office/powerpoint/2010/main" val="3404174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0F75E847-E570-D14B-9E4B-27499D4777B2}"/>
              </a:ext>
            </a:extLst>
          </p:cNvPr>
          <p:cNvSpPr>
            <a:spLocks noGrp="1"/>
          </p:cNvSpPr>
          <p:nvPr>
            <p:ph type="body" sz="quarter" idx="12"/>
          </p:nvPr>
        </p:nvSpPr>
        <p:spPr/>
        <p:txBody>
          <a:bodyPr/>
          <a:lstStyle/>
          <a:p>
            <a:r>
              <a:rPr lang="de-AT" b="1" dirty="0"/>
              <a:t>Das beste Konzept hilft nichts, wenn es nicht gelebt wird!</a:t>
            </a:r>
          </a:p>
          <a:p>
            <a:r>
              <a:rPr lang="de-AT" dirty="0"/>
              <a:t>Gewaltprävention ist “Chefsache” (Top-Down) – </a:t>
            </a:r>
            <a:r>
              <a:rPr lang="de-AT" u="sng" dirty="0"/>
              <a:t>Klare Absage an Gewalt!</a:t>
            </a:r>
          </a:p>
          <a:p>
            <a:r>
              <a:rPr lang="de-AT" dirty="0"/>
              <a:t>Meldesysteme zur leichten Bottom-Up-Kommunikation und Qualitätssicherung</a:t>
            </a:r>
          </a:p>
          <a:p>
            <a:r>
              <a:rPr lang="de-AT" dirty="0"/>
              <a:t>Wiederholte FK-Schulungen und Sensibilisierungsmaßnahmen bis alle es mittragen</a:t>
            </a:r>
          </a:p>
          <a:p>
            <a:r>
              <a:rPr lang="de-AT" dirty="0"/>
              <a:t>Klare Vorgehensweisen bei Übergriffen (verhältnismäßig nach Schwere)</a:t>
            </a:r>
          </a:p>
          <a:p>
            <a:r>
              <a:rPr lang="de-AT" dirty="0"/>
              <a:t>Ansprechbar machen und halten, bereits weniger schwere Vorkommnisse ansprechen und hinterfragen, um Eskalation zu verhindern</a:t>
            </a:r>
          </a:p>
          <a:p>
            <a:r>
              <a:rPr lang="de-AT" dirty="0"/>
              <a:t>….</a:t>
            </a:r>
          </a:p>
          <a:p>
            <a:endParaRPr lang="en-GB" dirty="0"/>
          </a:p>
        </p:txBody>
      </p:sp>
      <p:sp>
        <p:nvSpPr>
          <p:cNvPr id="4" name="Foliennummernplatzhalter 3">
            <a:extLst>
              <a:ext uri="{FF2B5EF4-FFF2-40B4-BE49-F238E27FC236}">
                <a16:creationId xmlns:a16="http://schemas.microsoft.com/office/drawing/2014/main" id="{F17B40B0-5B92-B11E-A7EE-2C33FDBA1221}"/>
              </a:ext>
            </a:extLst>
          </p:cNvPr>
          <p:cNvSpPr>
            <a:spLocks noGrp="1"/>
          </p:cNvSpPr>
          <p:nvPr>
            <p:ph type="sldNum" sz="quarter" idx="11"/>
          </p:nvPr>
        </p:nvSpPr>
        <p:spPr/>
        <p:txBody>
          <a:bodyPr/>
          <a:lstStyle/>
          <a:p>
            <a:fld id="{1206269C-C24E-4E80-9A4B-E7E19BB59A67}" type="slidenum">
              <a:rPr lang="de-AT" smtClean="0"/>
              <a:pPr/>
              <a:t>12</a:t>
            </a:fld>
            <a:endParaRPr lang="de-AT" dirty="0"/>
          </a:p>
        </p:txBody>
      </p:sp>
      <p:sp>
        <p:nvSpPr>
          <p:cNvPr id="5" name="Titel 4">
            <a:extLst>
              <a:ext uri="{FF2B5EF4-FFF2-40B4-BE49-F238E27FC236}">
                <a16:creationId xmlns:a16="http://schemas.microsoft.com/office/drawing/2014/main" id="{D52124EB-19F7-3DD3-3B27-9F932ECA28AF}"/>
              </a:ext>
            </a:extLst>
          </p:cNvPr>
          <p:cNvSpPr>
            <a:spLocks noGrp="1"/>
          </p:cNvSpPr>
          <p:nvPr>
            <p:ph type="title"/>
          </p:nvPr>
        </p:nvSpPr>
        <p:spPr/>
        <p:txBody>
          <a:bodyPr/>
          <a:lstStyle/>
          <a:p>
            <a:r>
              <a:rPr lang="en-GB" dirty="0"/>
              <a:t>Schritt 4 – </a:t>
            </a:r>
            <a:r>
              <a:rPr lang="en-GB" dirty="0" err="1"/>
              <a:t>Gewaltprävention</a:t>
            </a:r>
            <a:r>
              <a:rPr lang="en-GB" dirty="0"/>
              <a:t> leben (</a:t>
            </a:r>
            <a:r>
              <a:rPr lang="en-GB" dirty="0" err="1"/>
              <a:t>Organisationskultur</a:t>
            </a:r>
            <a:r>
              <a:rPr lang="en-GB" dirty="0"/>
              <a:t>)</a:t>
            </a:r>
          </a:p>
        </p:txBody>
      </p:sp>
    </p:spTree>
    <p:extLst>
      <p:ext uri="{BB962C8B-B14F-4D97-AF65-F5344CB8AC3E}">
        <p14:creationId xmlns:p14="http://schemas.microsoft.com/office/powerpoint/2010/main" val="2349667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10D95AC4-9C3A-1985-C23A-020AC8C4E398}"/>
              </a:ext>
            </a:extLst>
          </p:cNvPr>
          <p:cNvSpPr>
            <a:spLocks noGrp="1"/>
          </p:cNvSpPr>
          <p:nvPr>
            <p:ph type="body" sz="quarter" idx="12"/>
          </p:nvPr>
        </p:nvSpPr>
        <p:spPr>
          <a:xfrm>
            <a:off x="540001" y="1334263"/>
            <a:ext cx="5722098" cy="2611013"/>
          </a:xfrm>
        </p:spPr>
        <p:txBody>
          <a:bodyPr/>
          <a:lstStyle/>
          <a:p>
            <a:r>
              <a:rPr lang="de-AT" dirty="0"/>
              <a:t>Schritt 1 – Definieren und Klarheit schaffen</a:t>
            </a:r>
          </a:p>
          <a:p>
            <a:r>
              <a:rPr lang="de-AT" dirty="0"/>
              <a:t>Schritt 2 – Klare Ablehnung von Gewalt und Belästigung</a:t>
            </a:r>
          </a:p>
          <a:p>
            <a:r>
              <a:rPr lang="en-GB" dirty="0"/>
              <a:t>Schritt 3 – </a:t>
            </a:r>
            <a:r>
              <a:rPr lang="en-GB" dirty="0" err="1"/>
              <a:t>Umfassendes</a:t>
            </a:r>
            <a:r>
              <a:rPr lang="en-GB" dirty="0"/>
              <a:t> </a:t>
            </a:r>
            <a:r>
              <a:rPr lang="en-GB" dirty="0" err="1"/>
              <a:t>Gewaltschutzkonzept</a:t>
            </a:r>
            <a:endParaRPr lang="en-GB" dirty="0"/>
          </a:p>
          <a:p>
            <a:r>
              <a:rPr lang="en-GB" dirty="0"/>
              <a:t>Schritt 4 – </a:t>
            </a:r>
            <a:r>
              <a:rPr lang="en-GB" dirty="0" err="1"/>
              <a:t>Gewaltprävention</a:t>
            </a:r>
            <a:r>
              <a:rPr lang="en-GB" dirty="0"/>
              <a:t> leben (</a:t>
            </a:r>
            <a:r>
              <a:rPr lang="en-GB" dirty="0" err="1"/>
              <a:t>Organisationskultur</a:t>
            </a:r>
            <a:r>
              <a:rPr lang="en-GB" dirty="0"/>
              <a:t>)</a:t>
            </a:r>
          </a:p>
        </p:txBody>
      </p:sp>
      <p:sp>
        <p:nvSpPr>
          <p:cNvPr id="4" name="Foliennummernplatzhalter 3">
            <a:extLst>
              <a:ext uri="{FF2B5EF4-FFF2-40B4-BE49-F238E27FC236}">
                <a16:creationId xmlns:a16="http://schemas.microsoft.com/office/drawing/2014/main" id="{AED57744-FBE0-88CB-A8BB-6D1277637400}"/>
              </a:ext>
            </a:extLst>
          </p:cNvPr>
          <p:cNvSpPr>
            <a:spLocks noGrp="1"/>
          </p:cNvSpPr>
          <p:nvPr>
            <p:ph type="sldNum" sz="quarter" idx="11"/>
          </p:nvPr>
        </p:nvSpPr>
        <p:spPr/>
        <p:txBody>
          <a:bodyPr/>
          <a:lstStyle/>
          <a:p>
            <a:fld id="{1206269C-C24E-4E80-9A4B-E7E19BB59A67}" type="slidenum">
              <a:rPr lang="de-AT" smtClean="0"/>
              <a:pPr/>
              <a:t>13</a:t>
            </a:fld>
            <a:endParaRPr lang="de-AT" dirty="0"/>
          </a:p>
        </p:txBody>
      </p:sp>
      <p:sp>
        <p:nvSpPr>
          <p:cNvPr id="5" name="Titel 4">
            <a:extLst>
              <a:ext uri="{FF2B5EF4-FFF2-40B4-BE49-F238E27FC236}">
                <a16:creationId xmlns:a16="http://schemas.microsoft.com/office/drawing/2014/main" id="{AC892E80-7CD3-7F0F-34C5-DFCA5F5993D7}"/>
              </a:ext>
            </a:extLst>
          </p:cNvPr>
          <p:cNvSpPr>
            <a:spLocks noGrp="1"/>
          </p:cNvSpPr>
          <p:nvPr>
            <p:ph type="title"/>
          </p:nvPr>
        </p:nvSpPr>
        <p:spPr/>
        <p:txBody>
          <a:bodyPr/>
          <a:lstStyle/>
          <a:p>
            <a:r>
              <a:rPr lang="en-GB" dirty="0" err="1"/>
              <a:t>Zusammenfassung</a:t>
            </a:r>
            <a:endParaRPr lang="en-GB" dirty="0"/>
          </a:p>
        </p:txBody>
      </p:sp>
      <p:pic>
        <p:nvPicPr>
          <p:cNvPr id="9" name="Grafik 8">
            <a:hlinkClick r:id="rId2"/>
            <a:extLst>
              <a:ext uri="{FF2B5EF4-FFF2-40B4-BE49-F238E27FC236}">
                <a16:creationId xmlns:a16="http://schemas.microsoft.com/office/drawing/2014/main" id="{9D8442EF-C19D-6D8F-9919-1B04C16D294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45177" y="952474"/>
            <a:ext cx="2158822" cy="3238551"/>
          </a:xfrm>
          <a:prstGeom prst="rect">
            <a:avLst/>
          </a:prstGeom>
        </p:spPr>
      </p:pic>
    </p:spTree>
    <p:extLst>
      <p:ext uri="{BB962C8B-B14F-4D97-AF65-F5344CB8AC3E}">
        <p14:creationId xmlns:p14="http://schemas.microsoft.com/office/powerpoint/2010/main" val="34567350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620C23E2-401B-5BE0-894B-B8D725A4BBFE}"/>
              </a:ext>
            </a:extLst>
          </p:cNvPr>
          <p:cNvSpPr>
            <a:spLocks noGrp="1"/>
          </p:cNvSpPr>
          <p:nvPr>
            <p:ph type="body" sz="quarter" idx="12"/>
          </p:nvPr>
        </p:nvSpPr>
        <p:spPr>
          <a:xfrm>
            <a:off x="539750" y="1296000"/>
            <a:ext cx="6510624" cy="3380775"/>
          </a:xfrm>
        </p:spPr>
        <p:txBody>
          <a:bodyPr/>
          <a:lstStyle/>
          <a:p>
            <a:r>
              <a:rPr lang="de-DE" sz="1800" dirty="0"/>
              <a:t>Thema der inte</a:t>
            </a:r>
            <a:r>
              <a:rPr lang="de-DE" dirty="0"/>
              <a:t>rnen „</a:t>
            </a:r>
            <a:r>
              <a:rPr lang="de-DE" dirty="0" err="1"/>
              <a:t>Psych</a:t>
            </a:r>
            <a:r>
              <a:rPr lang="de-DE" dirty="0"/>
              <a:t>-Offensive 2026“ der Arbeitsinspektion</a:t>
            </a:r>
            <a:endParaRPr lang="de-AT" sz="1800" dirty="0"/>
          </a:p>
          <a:p>
            <a:r>
              <a:rPr lang="de-AT" sz="1800" dirty="0"/>
              <a:t>Europäische Arbeitsschutzkampagne 2026-2028 zu „p</a:t>
            </a:r>
            <a:r>
              <a:rPr lang="de-DE" dirty="0" err="1"/>
              <a:t>sychischer</a:t>
            </a:r>
            <a:r>
              <a:rPr lang="de-DE" dirty="0"/>
              <a:t> Gesundheit und psychosozialen Risiken am Arbeitsplatz“ in „neuen und übersehenen Berufsgruppen, Branchen und Bereichen“</a:t>
            </a:r>
          </a:p>
          <a:p>
            <a:pPr>
              <a:buFont typeface="Wingdings" panose="05000000000000000000" pitchFamily="2" charset="2"/>
              <a:buChar char="§"/>
            </a:pPr>
            <a:r>
              <a:rPr lang="de-DE" dirty="0"/>
              <a:t>Projekt in der </a:t>
            </a:r>
            <a:r>
              <a:rPr lang="de-DE" u="sng" dirty="0"/>
              <a:t>Österreichischen Arbeitsschutzstrategie</a:t>
            </a:r>
            <a:r>
              <a:rPr lang="de-DE" dirty="0"/>
              <a:t> – gemeinsam Schutzkonzepte weiterentwickeln und kommunizieren für Handel, Gastro, Pflege, öffentlicher Verkehr &amp; MINT</a:t>
            </a:r>
          </a:p>
          <a:p>
            <a:r>
              <a:rPr lang="de-AT" sz="1800" dirty="0"/>
              <a:t>Fokustage 202</a:t>
            </a:r>
            <a:r>
              <a:rPr lang="de-AT" dirty="0"/>
              <a:t>7</a:t>
            </a:r>
            <a:r>
              <a:rPr lang="de-AT" sz="1800" dirty="0"/>
              <a:t> als Teil der Österreichischen Arbeitsschutzstrategie – Prävention von Gewalt gegen Frauen bei der Arbeit, in den Bereichen </a:t>
            </a:r>
            <a:r>
              <a:rPr lang="de-AT" dirty="0"/>
              <a:t>Handel, Gastro, Pflege, öffentlicher Verkehr &amp; MINT</a:t>
            </a:r>
          </a:p>
          <a:p>
            <a:pPr marL="0" indent="0">
              <a:buNone/>
            </a:pPr>
            <a:endParaRPr lang="de-AT" sz="1800" dirty="0"/>
          </a:p>
        </p:txBody>
      </p:sp>
      <p:sp>
        <p:nvSpPr>
          <p:cNvPr id="4" name="Foliennummernplatzhalter 3">
            <a:extLst>
              <a:ext uri="{FF2B5EF4-FFF2-40B4-BE49-F238E27FC236}">
                <a16:creationId xmlns:a16="http://schemas.microsoft.com/office/drawing/2014/main" id="{DCCF54C5-01E2-54CD-1348-22AF5BBE628C}"/>
              </a:ext>
            </a:extLst>
          </p:cNvPr>
          <p:cNvSpPr>
            <a:spLocks noGrp="1"/>
          </p:cNvSpPr>
          <p:nvPr>
            <p:ph type="sldNum" sz="quarter" idx="11"/>
          </p:nvPr>
        </p:nvSpPr>
        <p:spPr/>
        <p:txBody>
          <a:bodyPr/>
          <a:lstStyle/>
          <a:p>
            <a:fld id="{1206269C-C24E-4E80-9A4B-E7E19BB59A67}" type="slidenum">
              <a:rPr lang="de-AT" smtClean="0"/>
              <a:pPr/>
              <a:t>14</a:t>
            </a:fld>
            <a:endParaRPr lang="de-AT" dirty="0"/>
          </a:p>
        </p:txBody>
      </p:sp>
      <p:sp>
        <p:nvSpPr>
          <p:cNvPr id="5" name="Titel 4">
            <a:extLst>
              <a:ext uri="{FF2B5EF4-FFF2-40B4-BE49-F238E27FC236}">
                <a16:creationId xmlns:a16="http://schemas.microsoft.com/office/drawing/2014/main" id="{563684C8-CF02-06C6-FB42-047F87A22773}"/>
              </a:ext>
            </a:extLst>
          </p:cNvPr>
          <p:cNvSpPr>
            <a:spLocks noGrp="1"/>
          </p:cNvSpPr>
          <p:nvPr>
            <p:ph type="title"/>
          </p:nvPr>
        </p:nvSpPr>
        <p:spPr/>
        <p:txBody>
          <a:bodyPr/>
          <a:lstStyle/>
          <a:p>
            <a:r>
              <a:rPr lang="de-AT" dirty="0"/>
              <a:t>Ausblick</a:t>
            </a:r>
          </a:p>
        </p:txBody>
      </p:sp>
    </p:spTree>
    <p:extLst>
      <p:ext uri="{BB962C8B-B14F-4D97-AF65-F5344CB8AC3E}">
        <p14:creationId xmlns:p14="http://schemas.microsoft.com/office/powerpoint/2010/main" val="9746724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998" y="1134120"/>
            <a:ext cx="6875135" cy="1264276"/>
          </a:xfrm>
        </p:spPr>
        <p:txBody>
          <a:bodyPr/>
          <a:lstStyle/>
          <a:p>
            <a:r>
              <a:rPr lang="de-AT" dirty="0"/>
              <a:t>Gemeinsam gegen Gewalt am Arbeitsplatz!</a:t>
            </a:r>
          </a:p>
        </p:txBody>
      </p:sp>
      <p:sp>
        <p:nvSpPr>
          <p:cNvPr id="3" name="Textplatzhalter 2"/>
          <p:cNvSpPr>
            <a:spLocks noGrp="1"/>
          </p:cNvSpPr>
          <p:nvPr>
            <p:ph type="body" sz="quarter" idx="10"/>
          </p:nvPr>
        </p:nvSpPr>
        <p:spPr>
          <a:xfrm>
            <a:off x="607107" y="3629107"/>
            <a:ext cx="3977286" cy="963216"/>
          </a:xfrm>
        </p:spPr>
        <p:txBody>
          <a:bodyPr/>
          <a:lstStyle/>
          <a:p>
            <a:r>
              <a:rPr lang="de-DE" dirty="0"/>
              <a:t>SC Dr. Martin Gruber-Risak</a:t>
            </a:r>
          </a:p>
          <a:p>
            <a:r>
              <a:rPr lang="de-DE" dirty="0">
                <a:hlinkClick r:id="rId2"/>
              </a:rPr>
              <a:t>BMASGPK</a:t>
            </a:r>
            <a:r>
              <a:rPr lang="de-DE" dirty="0"/>
              <a:t> - </a:t>
            </a:r>
            <a:r>
              <a:rPr lang="de-DE" dirty="0">
                <a:hlinkClick r:id="rId3"/>
              </a:rPr>
              <a:t>Sektion VIII, Arbeitsrecht und Zentral-Arbeitsinspektorat</a:t>
            </a:r>
            <a:endParaRPr lang="de-DE" dirty="0"/>
          </a:p>
          <a:p>
            <a:r>
              <a:rPr lang="de-DE" dirty="0">
                <a:hlinkClick r:id="rId4"/>
              </a:rPr>
              <a:t>martin.gruber-risak@sozialministerium.gv.at</a:t>
            </a:r>
            <a:r>
              <a:rPr lang="de-DE" dirty="0"/>
              <a:t> </a:t>
            </a:r>
          </a:p>
        </p:txBody>
      </p:sp>
      <p:pic>
        <p:nvPicPr>
          <p:cNvPr id="4" name="Grafik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85169" y="3005791"/>
            <a:ext cx="196596" cy="346558"/>
          </a:xfrm>
          <a:prstGeom prst="rect">
            <a:avLst/>
          </a:prstGeom>
        </p:spPr>
      </p:pic>
      <p:pic>
        <p:nvPicPr>
          <p:cNvPr id="5" name="Grafik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20663" y="3022250"/>
            <a:ext cx="330099" cy="330099"/>
          </a:xfrm>
          <a:prstGeom prst="rect">
            <a:avLst/>
          </a:prstGeom>
        </p:spPr>
      </p:pic>
      <p:pic>
        <p:nvPicPr>
          <p:cNvPr id="6" name="Grafik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007737" y="2984578"/>
            <a:ext cx="367771" cy="367771"/>
          </a:xfrm>
          <a:prstGeom prst="rect">
            <a:avLst/>
          </a:prstGeom>
        </p:spPr>
      </p:pic>
      <p:pic>
        <p:nvPicPr>
          <p:cNvPr id="7" name="Grafik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59122" y="3478214"/>
            <a:ext cx="1265002" cy="1265002"/>
          </a:xfrm>
          <a:prstGeom prst="rect">
            <a:avLst/>
          </a:prstGeom>
        </p:spPr>
      </p:pic>
      <p:pic>
        <p:nvPicPr>
          <p:cNvPr id="8" name="Grafik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44060" y="3478214"/>
            <a:ext cx="1283306" cy="1283306"/>
          </a:xfrm>
          <a:prstGeom prst="rect">
            <a:avLst/>
          </a:prstGeom>
        </p:spPr>
      </p:pic>
      <p:pic>
        <p:nvPicPr>
          <p:cNvPr id="9" name="Grafik 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547302" y="3478214"/>
            <a:ext cx="1283306" cy="1283306"/>
          </a:xfrm>
          <a:prstGeom prst="rect">
            <a:avLst/>
          </a:prstGeom>
        </p:spPr>
      </p:pic>
    </p:spTree>
    <p:extLst>
      <p:ext uri="{BB962C8B-B14F-4D97-AF65-F5344CB8AC3E}">
        <p14:creationId xmlns:p14="http://schemas.microsoft.com/office/powerpoint/2010/main" val="4086927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p>
            <a:r>
              <a:rPr lang="de-AT" dirty="0"/>
              <a:t>Warum müssen wir reden?</a:t>
            </a:r>
          </a:p>
        </p:txBody>
      </p:sp>
      <p:sp>
        <p:nvSpPr>
          <p:cNvPr id="3" name="Textplatzhalter 2"/>
          <p:cNvSpPr>
            <a:spLocks noGrp="1"/>
          </p:cNvSpPr>
          <p:nvPr>
            <p:ph type="body" sz="quarter" idx="12"/>
          </p:nvPr>
        </p:nvSpPr>
        <p:spPr>
          <a:xfrm>
            <a:off x="539749" y="1296000"/>
            <a:ext cx="8455275" cy="3380775"/>
          </a:xfrm>
        </p:spPr>
        <p:txBody>
          <a:bodyPr/>
          <a:lstStyle/>
          <a:p>
            <a:r>
              <a:rPr lang="de-DE" dirty="0"/>
              <a:t>Mehr als </a:t>
            </a:r>
            <a:r>
              <a:rPr lang="de-DE" dirty="0" err="1"/>
              <a:t>jede:r</a:t>
            </a:r>
            <a:r>
              <a:rPr lang="de-DE" dirty="0"/>
              <a:t> vierte Beschäftigte in Österreich (28 %) hat während der Arbeit Erfahrungen mit Gewalt oder Belästigung gemacht.</a:t>
            </a:r>
          </a:p>
          <a:p>
            <a:r>
              <a:rPr lang="de-DE" dirty="0"/>
              <a:t>Gewalt beeinträchtigt die Würde und Integrität sowie die Gesundheit und Sicherheit von Menschen und verursacht damit menschliches Leid.</a:t>
            </a:r>
          </a:p>
          <a:p>
            <a:r>
              <a:rPr lang="de-DE" dirty="0"/>
              <a:t>Die Ausübung von Gewalt und Belästigung am Arbeitsplatz setzt sich fort, kann sich häufen und verstärken, wenn keine Gegenmaßnahmen gesetzt werden.</a:t>
            </a:r>
          </a:p>
          <a:p>
            <a:r>
              <a:rPr lang="de-DE" dirty="0"/>
              <a:t>Gleichzeitig kostet Gewalt und wir können es uns nicht leisten: Produktivitätseinbußen, individuelle Folgekosten, gravierende Kosten für die Gesellschaft etc.</a:t>
            </a:r>
          </a:p>
          <a:p>
            <a:r>
              <a:rPr lang="de-DE" dirty="0"/>
              <a:t>Gewalt und Belästigung bei der Arbeit kann gestoppt werden, wenn wir alle etwas tun.</a:t>
            </a:r>
            <a:endParaRPr lang="de-AT" dirty="0"/>
          </a:p>
        </p:txBody>
      </p:sp>
      <p:sp>
        <p:nvSpPr>
          <p:cNvPr id="5" name="Foliennummernplatzhalter 4"/>
          <p:cNvSpPr>
            <a:spLocks noGrp="1"/>
          </p:cNvSpPr>
          <p:nvPr>
            <p:ph type="sldNum" sz="quarter" idx="11"/>
          </p:nvPr>
        </p:nvSpPr>
        <p:spPr/>
        <p:txBody>
          <a:bodyPr/>
          <a:lstStyle/>
          <a:p>
            <a:fld id="{1206269C-C24E-4E80-9A4B-E7E19BB59A67}" type="slidenum">
              <a:rPr lang="de-AT" smtClean="0"/>
              <a:pPr/>
              <a:t>2</a:t>
            </a:fld>
            <a:endParaRPr lang="de-AT" dirty="0"/>
          </a:p>
        </p:txBody>
      </p:sp>
      <p:pic>
        <p:nvPicPr>
          <p:cNvPr id="7" name="Grafik 6">
            <a:hlinkClick r:id="rId2"/>
            <a:extLst>
              <a:ext uri="{FF2B5EF4-FFF2-40B4-BE49-F238E27FC236}">
                <a16:creationId xmlns:a16="http://schemas.microsoft.com/office/drawing/2014/main" id="{5C8636FA-9449-9311-1C2E-B5CD3F10415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01693" y="384709"/>
            <a:ext cx="1210019" cy="807382"/>
          </a:xfrm>
          <a:prstGeom prst="rect">
            <a:avLst/>
          </a:prstGeom>
        </p:spPr>
      </p:pic>
    </p:spTree>
    <p:extLst>
      <p:ext uri="{BB962C8B-B14F-4D97-AF65-F5344CB8AC3E}">
        <p14:creationId xmlns:p14="http://schemas.microsoft.com/office/powerpoint/2010/main" val="4096765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p>
            <a:r>
              <a:rPr lang="de-AT" dirty="0"/>
              <a:t>Schritt 1 – Definieren und Klarheit schaffen</a:t>
            </a:r>
          </a:p>
        </p:txBody>
      </p:sp>
      <p:sp>
        <p:nvSpPr>
          <p:cNvPr id="3" name="Textplatzhalter 2"/>
          <p:cNvSpPr>
            <a:spLocks noGrp="1"/>
          </p:cNvSpPr>
          <p:nvPr>
            <p:ph type="body" sz="quarter" idx="12"/>
          </p:nvPr>
        </p:nvSpPr>
        <p:spPr/>
        <p:txBody>
          <a:bodyPr/>
          <a:lstStyle/>
          <a:p>
            <a:r>
              <a:rPr lang="de-AT" dirty="0"/>
              <a:t>Sexuelle/sexualisierte Gewalt </a:t>
            </a:r>
          </a:p>
          <a:p>
            <a:pPr lvl="1"/>
            <a:r>
              <a:rPr lang="de-AT" dirty="0"/>
              <a:t>z.B. anzügliche Kommentare, „zufällige Berührungen“, unerwünschte, anzügliche Chatnachrichten, Nacktkalender, körperliche sexualisierte Übergriffe…</a:t>
            </a:r>
          </a:p>
          <a:p>
            <a:r>
              <a:rPr lang="de-AT" dirty="0"/>
              <a:t>Psychische Gewalt</a:t>
            </a:r>
          </a:p>
          <a:p>
            <a:pPr lvl="1"/>
            <a:r>
              <a:rPr lang="de-AT" dirty="0"/>
              <a:t>z.B. verbale Gewalt (drohen, schreien, beleidigen), „</a:t>
            </a:r>
            <a:r>
              <a:rPr lang="de-AT" dirty="0" err="1"/>
              <a:t>gaslighting</a:t>
            </a:r>
            <a:r>
              <a:rPr lang="de-AT" dirty="0"/>
              <a:t>“, Demütigung, unerfüllbare Leistungserwartungen…</a:t>
            </a:r>
          </a:p>
          <a:p>
            <a:r>
              <a:rPr lang="de-AT" dirty="0"/>
              <a:t>Physische Gewalt</a:t>
            </a:r>
          </a:p>
        </p:txBody>
      </p:sp>
      <p:sp>
        <p:nvSpPr>
          <p:cNvPr id="5" name="Foliennummernplatzhalter 4"/>
          <p:cNvSpPr>
            <a:spLocks noGrp="1"/>
          </p:cNvSpPr>
          <p:nvPr>
            <p:ph type="sldNum" sz="quarter" idx="11"/>
          </p:nvPr>
        </p:nvSpPr>
        <p:spPr/>
        <p:txBody>
          <a:bodyPr/>
          <a:lstStyle/>
          <a:p>
            <a:fld id="{1206269C-C24E-4E80-9A4B-E7E19BB59A67}" type="slidenum">
              <a:rPr lang="de-AT" smtClean="0"/>
              <a:pPr/>
              <a:t>3</a:t>
            </a:fld>
            <a:endParaRPr lang="de-AT" dirty="0"/>
          </a:p>
        </p:txBody>
      </p:sp>
    </p:spTree>
    <p:extLst>
      <p:ext uri="{BB962C8B-B14F-4D97-AF65-F5344CB8AC3E}">
        <p14:creationId xmlns:p14="http://schemas.microsoft.com/office/powerpoint/2010/main" val="2573887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p>
            <a:r>
              <a:rPr lang="de-AT" dirty="0"/>
              <a:t>Schritt 1 – Definieren und Klarheit schaffen</a:t>
            </a:r>
          </a:p>
        </p:txBody>
      </p:sp>
      <p:sp>
        <p:nvSpPr>
          <p:cNvPr id="3" name="Textplatzhalter 2"/>
          <p:cNvSpPr>
            <a:spLocks noGrp="1"/>
          </p:cNvSpPr>
          <p:nvPr>
            <p:ph type="body" sz="quarter" idx="12"/>
          </p:nvPr>
        </p:nvSpPr>
        <p:spPr/>
        <p:txBody>
          <a:bodyPr/>
          <a:lstStyle/>
          <a:p>
            <a:r>
              <a:rPr lang="de-AT" dirty="0">
                <a:hlinkClick r:id="rId2"/>
              </a:rPr>
              <a:t>Mobbing</a:t>
            </a:r>
            <a:r>
              <a:rPr lang="de-AT" dirty="0"/>
              <a:t> </a:t>
            </a:r>
            <a:r>
              <a:rPr lang="de-DE" dirty="0"/>
              <a:t>ist ein über einen längeren Zeitraum währendes, regelmäßiges und systematisches Vorgehen von einer oder mehreren Personen gegen eine bestimmte Person. Es zielt auf deren Entfernung aus dem sozialen Gefüge ab. Die Rechtsfolgen von Mobbing am Arbeitsplatz sind im </a:t>
            </a:r>
            <a:r>
              <a:rPr lang="de-DE" u="sng" dirty="0" err="1"/>
              <a:t>allgem</a:t>
            </a:r>
            <a:r>
              <a:rPr lang="de-DE" u="sng" dirty="0"/>
              <a:t> Arbeitsrecht</a:t>
            </a:r>
            <a:r>
              <a:rPr lang="de-DE" dirty="0"/>
              <a:t> geregelt.</a:t>
            </a:r>
          </a:p>
          <a:p>
            <a:r>
              <a:rPr lang="de-DE" dirty="0">
                <a:hlinkClick r:id="rId3"/>
              </a:rPr>
              <a:t>Diskriminierung</a:t>
            </a:r>
            <a:r>
              <a:rPr lang="de-DE" b="1" dirty="0"/>
              <a:t> </a:t>
            </a:r>
            <a:r>
              <a:rPr lang="de-DE" dirty="0"/>
              <a:t>ist die Benachteiligung einer Person aufgrund eines der geschützten Merkmale: Geschlecht, ethnische Zugehörigkeit, Religion oder Weltanschauung, Alter, sexuelle Orientierung oder Behinderung. Sie</a:t>
            </a:r>
            <a:r>
              <a:rPr lang="de-DE" b="1" dirty="0"/>
              <a:t> </a:t>
            </a:r>
            <a:r>
              <a:rPr lang="de-DE" dirty="0"/>
              <a:t>ist in der Arbeitswelt laut </a:t>
            </a:r>
            <a:r>
              <a:rPr lang="de-DE" dirty="0">
                <a:hlinkClick r:id="rId4"/>
              </a:rPr>
              <a:t>Gleichbehandlungsgesetz</a:t>
            </a:r>
            <a:r>
              <a:rPr lang="de-DE" dirty="0"/>
              <a:t>,  </a:t>
            </a:r>
            <a:r>
              <a:rPr lang="de-DE" dirty="0">
                <a:hlinkClick r:id="rId5"/>
              </a:rPr>
              <a:t>Bundes-Gleichbehandlungsgesetz</a:t>
            </a:r>
            <a:r>
              <a:rPr lang="de-DE" dirty="0"/>
              <a:t>, </a:t>
            </a:r>
            <a:r>
              <a:rPr lang="de-DE" dirty="0">
                <a:hlinkClick r:id="rId6"/>
              </a:rPr>
              <a:t>Behinderteneinstellungsgesetz</a:t>
            </a:r>
            <a:r>
              <a:rPr lang="de-DE" dirty="0"/>
              <a:t> und </a:t>
            </a:r>
            <a:r>
              <a:rPr lang="de-DE" dirty="0">
                <a:hlinkClick r:id="rId7"/>
              </a:rPr>
              <a:t>Bundes-Behindertengleichstellungsgesetz</a:t>
            </a:r>
            <a:r>
              <a:rPr lang="de-DE" dirty="0"/>
              <a:t> verboten.</a:t>
            </a:r>
            <a:endParaRPr lang="de-AT" dirty="0"/>
          </a:p>
        </p:txBody>
      </p:sp>
      <p:sp>
        <p:nvSpPr>
          <p:cNvPr id="5" name="Foliennummernplatzhalter 4"/>
          <p:cNvSpPr>
            <a:spLocks noGrp="1"/>
          </p:cNvSpPr>
          <p:nvPr>
            <p:ph type="sldNum" sz="quarter" idx="11"/>
          </p:nvPr>
        </p:nvSpPr>
        <p:spPr/>
        <p:txBody>
          <a:bodyPr/>
          <a:lstStyle/>
          <a:p>
            <a:fld id="{1206269C-C24E-4E80-9A4B-E7E19BB59A67}" type="slidenum">
              <a:rPr lang="de-AT" smtClean="0"/>
              <a:pPr/>
              <a:t>4</a:t>
            </a:fld>
            <a:endParaRPr lang="de-AT" dirty="0"/>
          </a:p>
        </p:txBody>
      </p:sp>
    </p:spTree>
    <p:extLst>
      <p:ext uri="{BB962C8B-B14F-4D97-AF65-F5344CB8AC3E}">
        <p14:creationId xmlns:p14="http://schemas.microsoft.com/office/powerpoint/2010/main" val="374713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p>
            <a:r>
              <a:rPr lang="de-AT" dirty="0"/>
              <a:t>Schritt 2 – Klare Ablehnung von Gewalt und Belästigung</a:t>
            </a:r>
          </a:p>
        </p:txBody>
      </p:sp>
      <p:sp>
        <p:nvSpPr>
          <p:cNvPr id="3" name="Textplatzhalter 2"/>
          <p:cNvSpPr>
            <a:spLocks noGrp="1"/>
          </p:cNvSpPr>
          <p:nvPr>
            <p:ph type="body" sz="quarter" idx="12"/>
          </p:nvPr>
        </p:nvSpPr>
        <p:spPr/>
        <p:txBody>
          <a:bodyPr/>
          <a:lstStyle/>
          <a:p>
            <a:pPr marL="0" indent="0">
              <a:buNone/>
            </a:pPr>
            <a:r>
              <a:rPr lang="de-AT" b="1" dirty="0"/>
              <a:t>Klares Signal senden!</a:t>
            </a:r>
          </a:p>
          <a:p>
            <a:r>
              <a:rPr lang="de-AT" dirty="0"/>
              <a:t>Bekenntnis seitens Geschäftsführung und Belegschaftsvertretung, dass Gewalt und Belästigung bei der Arbeit keinen Platz hat und verboten ist.</a:t>
            </a:r>
          </a:p>
          <a:p>
            <a:r>
              <a:rPr lang="de-AT" dirty="0"/>
              <a:t>Wenn möglich, Betriebsvereinbarung mit Definitionen, Vorgehensweisen und Sanktionsmöglichkeiten etc.</a:t>
            </a:r>
          </a:p>
          <a:p>
            <a:r>
              <a:rPr lang="de-AT" dirty="0"/>
              <a:t>Zusammenarbeit und Verantwortung von allen Seiten, </a:t>
            </a:r>
            <a:r>
              <a:rPr lang="de-AT" sz="1800" kern="0" dirty="0">
                <a:effectLst/>
                <a:latin typeface="Calibri" panose="020F0502020204030204" pitchFamily="34" charset="0"/>
                <a:ea typeface="Times New Roman" panose="02020603050405020304" pitchFamily="18" charset="0"/>
                <a:cs typeface="Times New Roman" panose="02020603050405020304" pitchFamily="18" charset="0"/>
              </a:rPr>
              <a:t>um strukturierte Gewaltprävention wirksam umzusetzen.</a:t>
            </a:r>
          </a:p>
          <a:p>
            <a:pPr lvl="1"/>
            <a:r>
              <a:rPr lang="de-AT" kern="0" dirty="0">
                <a:ea typeface="Aptos"/>
                <a:cs typeface="Times New Roman" panose="02020603050405020304" pitchFamily="18" charset="0"/>
              </a:rPr>
              <a:t>Führungsthema, aber auch Verantwortung aller im Betrieb, eine gewaltfreie Organisationskultur zu etablieren.</a:t>
            </a:r>
            <a:endParaRPr lang="de-AT" kern="100" dirty="0">
              <a:effectLst/>
              <a:latin typeface="Aptos"/>
              <a:ea typeface="Aptos"/>
              <a:cs typeface="Times New Roman" panose="02020603050405020304" pitchFamily="18" charset="0"/>
            </a:endParaRPr>
          </a:p>
        </p:txBody>
      </p:sp>
      <p:sp>
        <p:nvSpPr>
          <p:cNvPr id="5" name="Foliennummernplatzhalter 4"/>
          <p:cNvSpPr>
            <a:spLocks noGrp="1"/>
          </p:cNvSpPr>
          <p:nvPr>
            <p:ph type="sldNum" sz="quarter" idx="11"/>
          </p:nvPr>
        </p:nvSpPr>
        <p:spPr/>
        <p:txBody>
          <a:bodyPr/>
          <a:lstStyle/>
          <a:p>
            <a:fld id="{1206269C-C24E-4E80-9A4B-E7E19BB59A67}" type="slidenum">
              <a:rPr lang="de-AT" smtClean="0"/>
              <a:pPr/>
              <a:t>5</a:t>
            </a:fld>
            <a:endParaRPr lang="de-AT" dirty="0"/>
          </a:p>
        </p:txBody>
      </p:sp>
    </p:spTree>
    <p:extLst>
      <p:ext uri="{BB962C8B-B14F-4D97-AF65-F5344CB8AC3E}">
        <p14:creationId xmlns:p14="http://schemas.microsoft.com/office/powerpoint/2010/main" val="1778453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1BE2B2B-D44B-60A4-14E3-CD8C575C3D09}"/>
              </a:ext>
            </a:extLst>
          </p:cNvPr>
          <p:cNvSpPr>
            <a:spLocks noGrp="1"/>
          </p:cNvSpPr>
          <p:nvPr>
            <p:ph type="body" sz="quarter" idx="12"/>
          </p:nvPr>
        </p:nvSpPr>
        <p:spPr>
          <a:xfrm>
            <a:off x="539750" y="1296000"/>
            <a:ext cx="5875772" cy="3380775"/>
          </a:xfrm>
        </p:spPr>
        <p:txBody>
          <a:bodyPr/>
          <a:lstStyle/>
          <a:p>
            <a:r>
              <a:rPr lang="en-GB" dirty="0"/>
              <a:t>In der </a:t>
            </a:r>
            <a:r>
              <a:rPr lang="en-GB" dirty="0" err="1"/>
              <a:t>Gastronomie</a:t>
            </a:r>
            <a:r>
              <a:rPr lang="en-GB" dirty="0"/>
              <a:t>, </a:t>
            </a:r>
            <a:r>
              <a:rPr lang="en-GB" dirty="0" err="1"/>
              <a:t>insb</a:t>
            </a:r>
            <a:r>
              <a:rPr lang="en-GB" dirty="0"/>
              <a:t> </a:t>
            </a:r>
            <a:r>
              <a:rPr lang="en-GB" dirty="0" err="1"/>
              <a:t>bei</a:t>
            </a:r>
            <a:r>
              <a:rPr lang="en-GB" dirty="0"/>
              <a:t> der Arbeit </a:t>
            </a:r>
            <a:r>
              <a:rPr lang="en-GB" dirty="0" err="1"/>
              <a:t>mit</a:t>
            </a:r>
            <a:r>
              <a:rPr lang="en-GB" dirty="0"/>
              <a:t> </a:t>
            </a:r>
            <a:r>
              <a:rPr lang="en-GB" dirty="0" err="1"/>
              <a:t>berauschten</a:t>
            </a:r>
            <a:r>
              <a:rPr lang="en-GB" dirty="0"/>
              <a:t> Menschen </a:t>
            </a:r>
            <a:r>
              <a:rPr lang="en-GB" dirty="0" err="1"/>
              <a:t>sind</a:t>
            </a:r>
            <a:r>
              <a:rPr lang="en-GB" dirty="0"/>
              <a:t> </a:t>
            </a:r>
            <a:r>
              <a:rPr lang="en-GB" dirty="0" err="1"/>
              <a:t>sexualisierte</a:t>
            </a:r>
            <a:r>
              <a:rPr lang="en-GB" dirty="0"/>
              <a:t> </a:t>
            </a:r>
            <a:r>
              <a:rPr lang="en-GB" dirty="0" err="1"/>
              <a:t>Übergriffe</a:t>
            </a:r>
            <a:r>
              <a:rPr lang="en-GB" dirty="0"/>
              <a:t> </a:t>
            </a:r>
            <a:r>
              <a:rPr lang="en-GB" dirty="0" err="1"/>
              <a:t>eine</a:t>
            </a:r>
            <a:r>
              <a:rPr lang="en-GB" dirty="0"/>
              <a:t> </a:t>
            </a:r>
            <a:r>
              <a:rPr lang="en-GB" dirty="0" err="1"/>
              <a:t>bekannte</a:t>
            </a:r>
            <a:r>
              <a:rPr lang="en-GB" dirty="0"/>
              <a:t> </a:t>
            </a:r>
            <a:r>
              <a:rPr lang="en-GB" dirty="0" err="1"/>
              <a:t>Gefahr</a:t>
            </a:r>
            <a:r>
              <a:rPr lang="en-GB" dirty="0"/>
              <a:t> am </a:t>
            </a:r>
            <a:r>
              <a:rPr lang="en-GB" dirty="0" err="1"/>
              <a:t>Arbeitsplatz</a:t>
            </a:r>
            <a:r>
              <a:rPr lang="en-GB" dirty="0"/>
              <a:t>.</a:t>
            </a:r>
          </a:p>
          <a:p>
            <a:r>
              <a:rPr lang="en-GB" dirty="0"/>
              <a:t>Das Thema </a:t>
            </a:r>
            <a:r>
              <a:rPr lang="en-GB" dirty="0" err="1"/>
              <a:t>ist</a:t>
            </a:r>
            <a:r>
              <a:rPr lang="en-GB" dirty="0"/>
              <a:t> </a:t>
            </a:r>
            <a:r>
              <a:rPr lang="en-GB" dirty="0" err="1"/>
              <a:t>daher</a:t>
            </a:r>
            <a:r>
              <a:rPr lang="en-GB" dirty="0"/>
              <a:t> in die </a:t>
            </a:r>
            <a:r>
              <a:rPr lang="en-GB" dirty="0" err="1"/>
              <a:t>Arbeitsplatzevaluierung</a:t>
            </a:r>
            <a:r>
              <a:rPr lang="en-GB" dirty="0"/>
              <a:t> </a:t>
            </a:r>
            <a:r>
              <a:rPr lang="en-GB" dirty="0" err="1"/>
              <a:t>aufzunehmen</a:t>
            </a:r>
            <a:r>
              <a:rPr lang="en-GB" dirty="0"/>
              <a:t>.</a:t>
            </a:r>
          </a:p>
          <a:p>
            <a:r>
              <a:rPr lang="en-GB" dirty="0" err="1"/>
              <a:t>Besteht</a:t>
            </a:r>
            <a:r>
              <a:rPr lang="en-GB" dirty="0"/>
              <a:t> die </a:t>
            </a:r>
            <a:r>
              <a:rPr lang="en-GB" dirty="0" err="1"/>
              <a:t>Gefahr</a:t>
            </a:r>
            <a:r>
              <a:rPr lang="en-GB" dirty="0"/>
              <a:t> </a:t>
            </a:r>
            <a:r>
              <a:rPr lang="en-GB" dirty="0" err="1"/>
              <a:t>vor</a:t>
            </a:r>
            <a:r>
              <a:rPr lang="en-GB" dirty="0"/>
              <a:t> Ort, </a:t>
            </a:r>
            <a:r>
              <a:rPr lang="en-GB" dirty="0" err="1"/>
              <a:t>sind</a:t>
            </a:r>
            <a:r>
              <a:rPr lang="en-GB" dirty="0"/>
              <a:t> </a:t>
            </a:r>
            <a:r>
              <a:rPr lang="en-GB" dirty="0" err="1"/>
              <a:t>Schutzmaßnahmen</a:t>
            </a:r>
            <a:r>
              <a:rPr lang="en-GB" dirty="0"/>
              <a:t> </a:t>
            </a:r>
            <a:r>
              <a:rPr lang="en-GB" dirty="0" err="1"/>
              <a:t>zu</a:t>
            </a:r>
            <a:r>
              <a:rPr lang="en-GB" dirty="0"/>
              <a:t> </a:t>
            </a:r>
            <a:r>
              <a:rPr lang="en-GB" dirty="0" err="1"/>
              <a:t>setzen</a:t>
            </a:r>
            <a:r>
              <a:rPr lang="en-GB" dirty="0"/>
              <a:t>.</a:t>
            </a:r>
          </a:p>
          <a:p>
            <a:r>
              <a:rPr lang="en-GB" dirty="0"/>
              <a:t>Neben </a:t>
            </a:r>
            <a:r>
              <a:rPr lang="en-GB" dirty="0" err="1"/>
              <a:t>gezielten</a:t>
            </a:r>
            <a:r>
              <a:rPr lang="en-GB" dirty="0"/>
              <a:t> </a:t>
            </a:r>
            <a:r>
              <a:rPr lang="en-GB" dirty="0" err="1"/>
              <a:t>Schutzmaßnahmen</a:t>
            </a:r>
            <a:r>
              <a:rPr lang="en-GB" dirty="0"/>
              <a:t> </a:t>
            </a:r>
            <a:r>
              <a:rPr lang="en-GB" dirty="0" err="1"/>
              <a:t>sind</a:t>
            </a:r>
            <a:r>
              <a:rPr lang="en-GB" dirty="0"/>
              <a:t> </a:t>
            </a:r>
            <a:r>
              <a:rPr lang="en-GB" dirty="0" err="1"/>
              <a:t>auch</a:t>
            </a:r>
            <a:r>
              <a:rPr lang="en-GB" dirty="0"/>
              <a:t> </a:t>
            </a:r>
            <a:r>
              <a:rPr lang="en-GB" dirty="0" err="1"/>
              <a:t>Unterweisung</a:t>
            </a:r>
            <a:r>
              <a:rPr lang="en-GB" dirty="0"/>
              <a:t> und </a:t>
            </a:r>
            <a:r>
              <a:rPr lang="en-GB" dirty="0" err="1"/>
              <a:t>Umgang</a:t>
            </a:r>
            <a:r>
              <a:rPr lang="en-GB" dirty="0"/>
              <a:t> </a:t>
            </a:r>
            <a:r>
              <a:rPr lang="en-GB" dirty="0" err="1"/>
              <a:t>mit</a:t>
            </a:r>
            <a:r>
              <a:rPr lang="en-GB" dirty="0"/>
              <a:t> </a:t>
            </a:r>
            <a:r>
              <a:rPr lang="en-GB" dirty="0" err="1"/>
              <a:t>erfolgten</a:t>
            </a:r>
            <a:r>
              <a:rPr lang="en-GB" dirty="0"/>
              <a:t> </a:t>
            </a:r>
            <a:r>
              <a:rPr lang="en-GB" dirty="0" err="1"/>
              <a:t>Übergriffen</a:t>
            </a:r>
            <a:r>
              <a:rPr lang="en-GB" dirty="0"/>
              <a:t> </a:t>
            </a:r>
            <a:r>
              <a:rPr lang="en-GB" dirty="0" err="1"/>
              <a:t>wichtige</a:t>
            </a:r>
            <a:r>
              <a:rPr lang="en-GB" dirty="0"/>
              <a:t> </a:t>
            </a:r>
            <a:r>
              <a:rPr lang="en-GB" dirty="0" err="1"/>
              <a:t>Puzzleteile</a:t>
            </a:r>
            <a:r>
              <a:rPr lang="en-GB" dirty="0"/>
              <a:t>.</a:t>
            </a:r>
          </a:p>
          <a:p>
            <a:endParaRPr lang="en-GB" dirty="0"/>
          </a:p>
          <a:p>
            <a:endParaRPr lang="en-GB" dirty="0"/>
          </a:p>
        </p:txBody>
      </p:sp>
      <p:sp>
        <p:nvSpPr>
          <p:cNvPr id="4" name="Foliennummernplatzhalter 3">
            <a:extLst>
              <a:ext uri="{FF2B5EF4-FFF2-40B4-BE49-F238E27FC236}">
                <a16:creationId xmlns:a16="http://schemas.microsoft.com/office/drawing/2014/main" id="{E6C90C30-6D8D-6A75-8151-2EAD165BD4B1}"/>
              </a:ext>
            </a:extLst>
          </p:cNvPr>
          <p:cNvSpPr>
            <a:spLocks noGrp="1"/>
          </p:cNvSpPr>
          <p:nvPr>
            <p:ph type="sldNum" sz="quarter" idx="11"/>
          </p:nvPr>
        </p:nvSpPr>
        <p:spPr/>
        <p:txBody>
          <a:bodyPr/>
          <a:lstStyle/>
          <a:p>
            <a:fld id="{1206269C-C24E-4E80-9A4B-E7E19BB59A67}" type="slidenum">
              <a:rPr lang="de-AT" smtClean="0"/>
              <a:pPr/>
              <a:t>6</a:t>
            </a:fld>
            <a:endParaRPr lang="de-AT" dirty="0"/>
          </a:p>
        </p:txBody>
      </p:sp>
      <p:sp>
        <p:nvSpPr>
          <p:cNvPr id="5" name="Titel 4">
            <a:extLst>
              <a:ext uri="{FF2B5EF4-FFF2-40B4-BE49-F238E27FC236}">
                <a16:creationId xmlns:a16="http://schemas.microsoft.com/office/drawing/2014/main" id="{704F4552-41F5-4BF5-D466-C6233B7A40E2}"/>
              </a:ext>
            </a:extLst>
          </p:cNvPr>
          <p:cNvSpPr>
            <a:spLocks noGrp="1"/>
          </p:cNvSpPr>
          <p:nvPr>
            <p:ph type="title"/>
          </p:nvPr>
        </p:nvSpPr>
        <p:spPr/>
        <p:txBody>
          <a:bodyPr/>
          <a:lstStyle/>
          <a:p>
            <a:r>
              <a:rPr lang="en-GB" dirty="0" err="1"/>
              <a:t>Beispiel</a:t>
            </a:r>
            <a:r>
              <a:rPr lang="en-GB" dirty="0"/>
              <a:t> – Intervention </a:t>
            </a:r>
            <a:r>
              <a:rPr lang="en-GB" dirty="0" err="1"/>
              <a:t>nach</a:t>
            </a:r>
            <a:r>
              <a:rPr lang="en-GB" dirty="0"/>
              <a:t> </a:t>
            </a:r>
            <a:r>
              <a:rPr lang="en-GB" dirty="0" err="1"/>
              <a:t>Übergriff</a:t>
            </a:r>
            <a:r>
              <a:rPr lang="en-GB" dirty="0"/>
              <a:t> in der Gastro</a:t>
            </a:r>
          </a:p>
        </p:txBody>
      </p:sp>
      <p:graphicFrame>
        <p:nvGraphicFramePr>
          <p:cNvPr id="6" name="Objekt 5">
            <a:extLst>
              <a:ext uri="{FF2B5EF4-FFF2-40B4-BE49-F238E27FC236}">
                <a16:creationId xmlns:a16="http://schemas.microsoft.com/office/drawing/2014/main" id="{2EEFA6C1-DEDC-E42B-E9AC-F9BB6EA8E8E6}"/>
              </a:ext>
            </a:extLst>
          </p:cNvPr>
          <p:cNvGraphicFramePr>
            <a:graphicFrameLocks noChangeAspect="1"/>
          </p:cNvGraphicFramePr>
          <p:nvPr>
            <p:extLst>
              <p:ext uri="{D42A27DB-BD31-4B8C-83A1-F6EECF244321}">
                <p14:modId xmlns:p14="http://schemas.microsoft.com/office/powerpoint/2010/main" val="488815742"/>
              </p:ext>
            </p:extLst>
          </p:nvPr>
        </p:nvGraphicFramePr>
        <p:xfrm>
          <a:off x="6415522" y="1229071"/>
          <a:ext cx="2436288" cy="3447704"/>
        </p:xfrm>
        <a:graphic>
          <a:graphicData uri="http://schemas.openxmlformats.org/presentationml/2006/ole">
            <mc:AlternateContent xmlns:mc="http://schemas.openxmlformats.org/markup-compatibility/2006">
              <mc:Choice xmlns:v="urn:schemas-microsoft-com:vml" Requires="v">
                <p:oleObj name="Acrobat Document" r:id="rId2" imgW="5667136" imgH="8019778" progId="AcroExch.Document.DC">
                  <p:embed/>
                </p:oleObj>
              </mc:Choice>
              <mc:Fallback>
                <p:oleObj name="Acrobat Document" r:id="rId2" imgW="5667136" imgH="8019778" progId="AcroExch.Document.DC">
                  <p:embed/>
                  <p:pic>
                    <p:nvPicPr>
                      <p:cNvPr id="0" name=""/>
                      <p:cNvPicPr/>
                      <p:nvPr/>
                    </p:nvPicPr>
                    <p:blipFill>
                      <a:blip r:embed="rId3"/>
                      <a:stretch>
                        <a:fillRect/>
                      </a:stretch>
                    </p:blipFill>
                    <p:spPr>
                      <a:xfrm>
                        <a:off x="6415522" y="1229071"/>
                        <a:ext cx="2436288" cy="3447704"/>
                      </a:xfrm>
                      <a:prstGeom prst="rect">
                        <a:avLst/>
                      </a:prstGeom>
                    </p:spPr>
                  </p:pic>
                </p:oleObj>
              </mc:Fallback>
            </mc:AlternateContent>
          </a:graphicData>
        </a:graphic>
      </p:graphicFrame>
    </p:spTree>
    <p:extLst>
      <p:ext uri="{BB962C8B-B14F-4D97-AF65-F5344CB8AC3E}">
        <p14:creationId xmlns:p14="http://schemas.microsoft.com/office/powerpoint/2010/main" val="3071111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1BE2B2B-D44B-60A4-14E3-CD8C575C3D09}"/>
              </a:ext>
            </a:extLst>
          </p:cNvPr>
          <p:cNvSpPr>
            <a:spLocks noGrp="1"/>
          </p:cNvSpPr>
          <p:nvPr>
            <p:ph type="body" sz="quarter" idx="12"/>
          </p:nvPr>
        </p:nvSpPr>
        <p:spPr>
          <a:xfrm>
            <a:off x="539750" y="1296000"/>
            <a:ext cx="5875772" cy="3380775"/>
          </a:xfrm>
        </p:spPr>
        <p:txBody>
          <a:bodyPr/>
          <a:lstStyle/>
          <a:p>
            <a:r>
              <a:rPr lang="de-AT"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Stufe Gelb</a:t>
            </a:r>
            <a:r>
              <a:rPr lang="de-A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ist lt. diesem System erreicht, wenn bedrohliche bzw. anzügliche Blicke oder sonstige Verhaltensweisen die </a:t>
            </a:r>
            <a:r>
              <a:rPr lang="de-AT"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betroffenen </a:t>
            </a:r>
            <a:r>
              <a:rPr lang="de-AT" sz="1800" b="1"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Arbeitnehmer:innen</a:t>
            </a:r>
            <a:r>
              <a:rPr lang="de-AT"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unwohl</a:t>
            </a:r>
            <a:r>
              <a:rPr lang="de-A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fühlen lassen. </a:t>
            </a:r>
          </a:p>
          <a:p>
            <a:r>
              <a:rPr lang="de-AT"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Bei Stufe Orange</a:t>
            </a:r>
            <a:r>
              <a:rPr lang="de-A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übernimmt das Management sofort im Moment der Meldung (z.B.: „Stufe Orange an Tisch 23“). </a:t>
            </a:r>
          </a:p>
          <a:p>
            <a:r>
              <a:rPr lang="de-AT"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Stufe Rot</a:t>
            </a:r>
            <a:r>
              <a:rPr lang="de-A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ist ein eindeutig grenzüberschreitendes Verhalten, welches als</a:t>
            </a:r>
            <a:r>
              <a:rPr lang="de-AT"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Gewaltübergriff (psychisch/physisch)</a:t>
            </a:r>
            <a:r>
              <a:rPr lang="de-AT"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definiert werden kann. Lokalverweis mit vorher definierter Vorgangsweise!</a:t>
            </a:r>
            <a:endParaRPr lang="en-GB" dirty="0"/>
          </a:p>
          <a:p>
            <a:endParaRPr lang="en-GB" dirty="0"/>
          </a:p>
        </p:txBody>
      </p:sp>
      <p:sp>
        <p:nvSpPr>
          <p:cNvPr id="4" name="Foliennummernplatzhalter 3">
            <a:extLst>
              <a:ext uri="{FF2B5EF4-FFF2-40B4-BE49-F238E27FC236}">
                <a16:creationId xmlns:a16="http://schemas.microsoft.com/office/drawing/2014/main" id="{E6C90C30-6D8D-6A75-8151-2EAD165BD4B1}"/>
              </a:ext>
            </a:extLst>
          </p:cNvPr>
          <p:cNvSpPr>
            <a:spLocks noGrp="1"/>
          </p:cNvSpPr>
          <p:nvPr>
            <p:ph type="sldNum" sz="quarter" idx="11"/>
          </p:nvPr>
        </p:nvSpPr>
        <p:spPr/>
        <p:txBody>
          <a:bodyPr/>
          <a:lstStyle/>
          <a:p>
            <a:fld id="{1206269C-C24E-4E80-9A4B-E7E19BB59A67}" type="slidenum">
              <a:rPr lang="de-AT" smtClean="0"/>
              <a:pPr/>
              <a:t>7</a:t>
            </a:fld>
            <a:endParaRPr lang="de-AT" dirty="0"/>
          </a:p>
        </p:txBody>
      </p:sp>
      <p:sp>
        <p:nvSpPr>
          <p:cNvPr id="5" name="Titel 4">
            <a:extLst>
              <a:ext uri="{FF2B5EF4-FFF2-40B4-BE49-F238E27FC236}">
                <a16:creationId xmlns:a16="http://schemas.microsoft.com/office/drawing/2014/main" id="{704F4552-41F5-4BF5-D466-C6233B7A40E2}"/>
              </a:ext>
            </a:extLst>
          </p:cNvPr>
          <p:cNvSpPr>
            <a:spLocks noGrp="1"/>
          </p:cNvSpPr>
          <p:nvPr>
            <p:ph type="title"/>
          </p:nvPr>
        </p:nvSpPr>
        <p:spPr/>
        <p:txBody>
          <a:bodyPr/>
          <a:lstStyle/>
          <a:p>
            <a:r>
              <a:rPr lang="en-GB" dirty="0" err="1"/>
              <a:t>Beispiel</a:t>
            </a:r>
            <a:r>
              <a:rPr lang="en-GB" dirty="0"/>
              <a:t> – </a:t>
            </a:r>
            <a:r>
              <a:rPr lang="en-GB" dirty="0" err="1"/>
              <a:t>Ampelsystem</a:t>
            </a:r>
            <a:endParaRPr lang="en-GB" dirty="0"/>
          </a:p>
        </p:txBody>
      </p:sp>
      <p:grpSp>
        <p:nvGrpSpPr>
          <p:cNvPr id="7" name="Gruppieren 6">
            <a:extLst>
              <a:ext uri="{FF2B5EF4-FFF2-40B4-BE49-F238E27FC236}">
                <a16:creationId xmlns:a16="http://schemas.microsoft.com/office/drawing/2014/main" id="{107F4867-B95D-E4F5-66FC-9977A97D9FA4}"/>
              </a:ext>
            </a:extLst>
          </p:cNvPr>
          <p:cNvGrpSpPr/>
          <p:nvPr/>
        </p:nvGrpSpPr>
        <p:grpSpPr>
          <a:xfrm>
            <a:off x="6998154" y="1221824"/>
            <a:ext cx="1841046" cy="3097136"/>
            <a:chOff x="0" y="0"/>
            <a:chExt cx="1310640" cy="2203450"/>
          </a:xfrm>
        </p:grpSpPr>
        <p:pic>
          <p:nvPicPr>
            <p:cNvPr id="8" name="Grafik 7">
              <a:extLst>
                <a:ext uri="{FF2B5EF4-FFF2-40B4-BE49-F238E27FC236}">
                  <a16:creationId xmlns:a16="http://schemas.microsoft.com/office/drawing/2014/main" id="{5FAA95C2-CC0D-CCE5-FAB3-5FA7271558D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0" y="0"/>
              <a:ext cx="1310640" cy="2203450"/>
            </a:xfrm>
            <a:prstGeom prst="rect">
              <a:avLst/>
            </a:prstGeom>
          </p:spPr>
        </p:pic>
        <p:sp>
          <p:nvSpPr>
            <p:cNvPr id="9" name="Ellipse 8">
              <a:extLst>
                <a:ext uri="{FF2B5EF4-FFF2-40B4-BE49-F238E27FC236}">
                  <a16:creationId xmlns:a16="http://schemas.microsoft.com/office/drawing/2014/main" id="{96749AC7-9128-CC41-DCDA-1F29E63BB765}"/>
                </a:ext>
              </a:extLst>
            </p:cNvPr>
            <p:cNvSpPr/>
            <p:nvPr/>
          </p:nvSpPr>
          <p:spPr>
            <a:xfrm>
              <a:off x="435159" y="68006"/>
              <a:ext cx="441960" cy="42291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AT"/>
            </a:p>
          </p:txBody>
        </p:sp>
        <p:sp>
          <p:nvSpPr>
            <p:cNvPr id="10" name="Ellipse 9">
              <a:extLst>
                <a:ext uri="{FF2B5EF4-FFF2-40B4-BE49-F238E27FC236}">
                  <a16:creationId xmlns:a16="http://schemas.microsoft.com/office/drawing/2014/main" id="{10756962-B822-4CD4-C4F3-0DF78386447F}"/>
                </a:ext>
              </a:extLst>
            </p:cNvPr>
            <p:cNvSpPr/>
            <p:nvPr/>
          </p:nvSpPr>
          <p:spPr>
            <a:xfrm>
              <a:off x="435159" y="915600"/>
              <a:ext cx="442586" cy="423257"/>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AT"/>
            </a:p>
          </p:txBody>
        </p:sp>
        <p:sp>
          <p:nvSpPr>
            <p:cNvPr id="11" name="Ellipse 10">
              <a:extLst>
                <a:ext uri="{FF2B5EF4-FFF2-40B4-BE49-F238E27FC236}">
                  <a16:creationId xmlns:a16="http://schemas.microsoft.com/office/drawing/2014/main" id="{1D77C399-F3D1-C4DD-5BEC-48A43263F948}"/>
                </a:ext>
              </a:extLst>
            </p:cNvPr>
            <p:cNvSpPr/>
            <p:nvPr/>
          </p:nvSpPr>
          <p:spPr>
            <a:xfrm>
              <a:off x="435159" y="493891"/>
              <a:ext cx="442586" cy="423257"/>
            </a:xfrm>
            <a:prstGeom prst="ellipse">
              <a:avLst/>
            </a:prstGeom>
            <a:solidFill>
              <a:srgbClr val="FF99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AT"/>
            </a:p>
          </p:txBody>
        </p:sp>
      </p:grpSp>
      <p:sp>
        <p:nvSpPr>
          <p:cNvPr id="15" name="Ellipse 14">
            <a:extLst>
              <a:ext uri="{FF2B5EF4-FFF2-40B4-BE49-F238E27FC236}">
                <a16:creationId xmlns:a16="http://schemas.microsoft.com/office/drawing/2014/main" id="{89B68978-01F6-DAD5-DDFC-52330B183011}"/>
              </a:ext>
            </a:extLst>
          </p:cNvPr>
          <p:cNvSpPr/>
          <p:nvPr/>
        </p:nvSpPr>
        <p:spPr>
          <a:xfrm>
            <a:off x="399488" y="1302227"/>
            <a:ext cx="278765" cy="266700"/>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AT"/>
          </a:p>
        </p:txBody>
      </p:sp>
      <p:sp>
        <p:nvSpPr>
          <p:cNvPr id="16" name="Ellipse 15">
            <a:extLst>
              <a:ext uri="{FF2B5EF4-FFF2-40B4-BE49-F238E27FC236}">
                <a16:creationId xmlns:a16="http://schemas.microsoft.com/office/drawing/2014/main" id="{3F195108-F14B-9C3A-68DB-7FA39124941A}"/>
              </a:ext>
            </a:extLst>
          </p:cNvPr>
          <p:cNvSpPr/>
          <p:nvPr/>
        </p:nvSpPr>
        <p:spPr>
          <a:xfrm>
            <a:off x="399487" y="2375428"/>
            <a:ext cx="278765" cy="266700"/>
          </a:xfrm>
          <a:prstGeom prst="ellipse">
            <a:avLst/>
          </a:prstGeom>
          <a:solidFill>
            <a:srgbClr val="FF99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AT"/>
          </a:p>
        </p:txBody>
      </p:sp>
      <p:sp>
        <p:nvSpPr>
          <p:cNvPr id="17" name="Ellipse 16">
            <a:extLst>
              <a:ext uri="{FF2B5EF4-FFF2-40B4-BE49-F238E27FC236}">
                <a16:creationId xmlns:a16="http://schemas.microsoft.com/office/drawing/2014/main" id="{68F81B91-D269-4D01-4B3C-9E8AD99263D0}"/>
              </a:ext>
            </a:extLst>
          </p:cNvPr>
          <p:cNvSpPr/>
          <p:nvPr/>
        </p:nvSpPr>
        <p:spPr>
          <a:xfrm>
            <a:off x="400618" y="3167397"/>
            <a:ext cx="278765" cy="266700"/>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AT"/>
          </a:p>
        </p:txBody>
      </p:sp>
      <p:sp>
        <p:nvSpPr>
          <p:cNvPr id="13" name="Textfeld 12">
            <a:extLst>
              <a:ext uri="{FF2B5EF4-FFF2-40B4-BE49-F238E27FC236}">
                <a16:creationId xmlns:a16="http://schemas.microsoft.com/office/drawing/2014/main" id="{93B321ED-1A79-5CD4-D239-C196D91EAD87}"/>
              </a:ext>
            </a:extLst>
          </p:cNvPr>
          <p:cNvSpPr txBox="1"/>
          <p:nvPr/>
        </p:nvSpPr>
        <p:spPr>
          <a:xfrm>
            <a:off x="625474" y="4667322"/>
            <a:ext cx="7192645" cy="307777"/>
          </a:xfrm>
          <a:prstGeom prst="rect">
            <a:avLst/>
          </a:prstGeom>
          <a:noFill/>
        </p:spPr>
        <p:txBody>
          <a:bodyPr wrap="square">
            <a:spAutoFit/>
          </a:bodyPr>
          <a:lstStyle/>
          <a:p>
            <a:r>
              <a:rPr lang="de-AT" sz="1400" dirty="0">
                <a:hlinkClick r:id="rId3"/>
              </a:rPr>
              <a:t>Noch mehr </a:t>
            </a:r>
            <a:r>
              <a:rPr lang="de-AT" sz="1400" dirty="0">
                <a:latin typeface="+mn-lt"/>
                <a:hlinkClick r:id="rId3"/>
              </a:rPr>
              <a:t>gute praktischen Lösungen </a:t>
            </a:r>
            <a:r>
              <a:rPr kumimoji="0" lang="de-DE" altLang="de-DE" sz="1400" b="0" i="0" u="none" strike="noStrike" cap="none" normalizeH="0" baseline="0" dirty="0">
                <a:ln>
                  <a:noFill/>
                </a:ln>
                <a:solidFill>
                  <a:schemeClr val="tx1"/>
                </a:solidFill>
                <a:effectLst/>
                <a:latin typeface="+mn-lt"/>
                <a:hlinkClick r:id="rId3"/>
              </a:rPr>
              <a:t>zum Umgang im Kontext Arbeitsschutz auf der Website AI </a:t>
            </a:r>
            <a:endParaRPr lang="de-AT" sz="1400" dirty="0"/>
          </a:p>
        </p:txBody>
      </p:sp>
    </p:spTree>
    <p:extLst>
      <p:ext uri="{BB962C8B-B14F-4D97-AF65-F5344CB8AC3E}">
        <p14:creationId xmlns:p14="http://schemas.microsoft.com/office/powerpoint/2010/main" val="3753720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5531521-E68D-36D2-9016-7DBD16878C15}"/>
              </a:ext>
            </a:extLst>
          </p:cNvPr>
          <p:cNvSpPr>
            <a:spLocks noGrp="1"/>
          </p:cNvSpPr>
          <p:nvPr>
            <p:ph type="body" sz="quarter" idx="12"/>
          </p:nvPr>
        </p:nvSpPr>
        <p:spPr/>
        <p:txBody>
          <a:bodyPr/>
          <a:lstStyle/>
          <a:p>
            <a:r>
              <a:rPr lang="de-AT" dirty="0"/>
              <a:t>Analyse der Gewaltgefahr des jeweiligen Arbeitsplatzes, inkl. „Ursachenforschung”</a:t>
            </a:r>
          </a:p>
          <a:p>
            <a:r>
              <a:rPr lang="de-AT" dirty="0"/>
              <a:t>Gefahr an der Ursache präventiv entgegenwirken und Belegschaft </a:t>
            </a:r>
            <a:r>
              <a:rPr lang="de-AT" dirty="0" err="1"/>
              <a:t>sensibiliseren</a:t>
            </a:r>
            <a:endParaRPr lang="de-AT" dirty="0"/>
          </a:p>
          <a:p>
            <a:r>
              <a:rPr lang="de-AT" dirty="0"/>
              <a:t>Festlegen möglicher Sofortmaßnahmen bei akuter Gewalt(</a:t>
            </a:r>
            <a:r>
              <a:rPr lang="de-AT" dirty="0" err="1"/>
              <a:t>gefahr</a:t>
            </a:r>
            <a:r>
              <a:rPr lang="de-AT" dirty="0"/>
              <a:t>)</a:t>
            </a:r>
          </a:p>
          <a:p>
            <a:r>
              <a:rPr lang="de-AT" dirty="0"/>
              <a:t>Konzept für Nachsorge, nach einem Übergriff (z.B. notfallpsychologisches Konzept)</a:t>
            </a:r>
          </a:p>
          <a:p>
            <a:r>
              <a:rPr lang="de-AT" dirty="0"/>
              <a:t>Wenn nötig, Kooperation mit Sicherheitsfirmen und Polizei</a:t>
            </a:r>
          </a:p>
          <a:p>
            <a:r>
              <a:rPr lang="en-GB" dirty="0"/>
              <a:t>…</a:t>
            </a:r>
          </a:p>
          <a:p>
            <a:pPr marL="0" indent="0">
              <a:buNone/>
            </a:pPr>
            <a:endParaRPr lang="en-GB" dirty="0"/>
          </a:p>
        </p:txBody>
      </p:sp>
      <p:sp>
        <p:nvSpPr>
          <p:cNvPr id="4" name="Foliennummernplatzhalter 3">
            <a:extLst>
              <a:ext uri="{FF2B5EF4-FFF2-40B4-BE49-F238E27FC236}">
                <a16:creationId xmlns:a16="http://schemas.microsoft.com/office/drawing/2014/main" id="{3D7AB4FB-5750-09AB-15CD-E3288D1EE6FD}"/>
              </a:ext>
            </a:extLst>
          </p:cNvPr>
          <p:cNvSpPr>
            <a:spLocks noGrp="1"/>
          </p:cNvSpPr>
          <p:nvPr>
            <p:ph type="sldNum" sz="quarter" idx="11"/>
          </p:nvPr>
        </p:nvSpPr>
        <p:spPr/>
        <p:txBody>
          <a:bodyPr/>
          <a:lstStyle/>
          <a:p>
            <a:fld id="{1206269C-C24E-4E80-9A4B-E7E19BB59A67}" type="slidenum">
              <a:rPr lang="de-AT" smtClean="0"/>
              <a:pPr/>
              <a:t>8</a:t>
            </a:fld>
            <a:endParaRPr lang="de-AT" dirty="0"/>
          </a:p>
        </p:txBody>
      </p:sp>
      <p:sp>
        <p:nvSpPr>
          <p:cNvPr id="5" name="Titel 4">
            <a:extLst>
              <a:ext uri="{FF2B5EF4-FFF2-40B4-BE49-F238E27FC236}">
                <a16:creationId xmlns:a16="http://schemas.microsoft.com/office/drawing/2014/main" id="{B67A29FA-DA2A-9001-0174-5D1310BF43A5}"/>
              </a:ext>
            </a:extLst>
          </p:cNvPr>
          <p:cNvSpPr>
            <a:spLocks noGrp="1"/>
          </p:cNvSpPr>
          <p:nvPr>
            <p:ph type="title"/>
          </p:nvPr>
        </p:nvSpPr>
        <p:spPr/>
        <p:txBody>
          <a:bodyPr/>
          <a:lstStyle/>
          <a:p>
            <a:r>
              <a:rPr lang="en-GB" dirty="0"/>
              <a:t>Schritt 3 – </a:t>
            </a:r>
            <a:r>
              <a:rPr lang="en-GB" dirty="0" err="1"/>
              <a:t>Umfassendes</a:t>
            </a:r>
            <a:r>
              <a:rPr lang="en-GB" dirty="0"/>
              <a:t> </a:t>
            </a:r>
            <a:r>
              <a:rPr lang="en-GB" dirty="0" err="1"/>
              <a:t>Gewaltschutzkonzept</a:t>
            </a:r>
            <a:r>
              <a:rPr lang="en-GB" dirty="0"/>
              <a:t> (</a:t>
            </a:r>
            <a:r>
              <a:rPr lang="en-GB" dirty="0" err="1"/>
              <a:t>Auszug</a:t>
            </a:r>
            <a:r>
              <a:rPr lang="en-GB" dirty="0"/>
              <a:t>)</a:t>
            </a:r>
          </a:p>
        </p:txBody>
      </p:sp>
    </p:spTree>
    <p:extLst>
      <p:ext uri="{BB962C8B-B14F-4D97-AF65-F5344CB8AC3E}">
        <p14:creationId xmlns:p14="http://schemas.microsoft.com/office/powerpoint/2010/main" val="364827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40001" y="788400"/>
            <a:ext cx="7978525" cy="432000"/>
          </a:xfrm>
        </p:spPr>
        <p:txBody>
          <a:bodyPr/>
          <a:lstStyle/>
          <a:p>
            <a:r>
              <a:rPr lang="de-DE" dirty="0"/>
              <a:t>Gefährdete Bereiche (Auszug der Kriterien)</a:t>
            </a:r>
            <a:endParaRPr lang="de-AT" dirty="0"/>
          </a:p>
        </p:txBody>
      </p:sp>
      <p:sp>
        <p:nvSpPr>
          <p:cNvPr id="3" name="Textplatzhalter 2"/>
          <p:cNvSpPr>
            <a:spLocks noGrp="1"/>
          </p:cNvSpPr>
          <p:nvPr>
            <p:ph type="body" sz="quarter" idx="12"/>
          </p:nvPr>
        </p:nvSpPr>
        <p:spPr>
          <a:xfrm>
            <a:off x="539750" y="1296000"/>
            <a:ext cx="5783994" cy="3380775"/>
          </a:xfrm>
        </p:spPr>
        <p:txBody>
          <a:bodyPr/>
          <a:lstStyle/>
          <a:p>
            <a:r>
              <a:rPr lang="de-AT" dirty="0"/>
              <a:t>Isolierte bzw. uneinsichtige Arbeitsplätze, v.a. bei körpernahen Tätigkeiten </a:t>
            </a:r>
          </a:p>
          <a:p>
            <a:r>
              <a:rPr lang="de-DE" dirty="0"/>
              <a:t>Arbeit mit Menschen in Not</a:t>
            </a:r>
            <a:r>
              <a:rPr lang="de-AT" dirty="0"/>
              <a:t> oder sehr langen Wartezeiten</a:t>
            </a:r>
          </a:p>
          <a:p>
            <a:r>
              <a:rPr lang="de-DE" dirty="0"/>
              <a:t>Arbeit an öffentlich zugänglichen Plätzen</a:t>
            </a:r>
            <a:endParaRPr lang="de-AT" dirty="0"/>
          </a:p>
          <a:p>
            <a:r>
              <a:rPr lang="de-AT" dirty="0"/>
              <a:t>Starkes Abhängigkeitsverhältnis AN/AG</a:t>
            </a:r>
          </a:p>
          <a:p>
            <a:r>
              <a:rPr lang="de-AT" dirty="0"/>
              <a:t>Arbeit mit berauschten Menschen </a:t>
            </a:r>
          </a:p>
          <a:p>
            <a:r>
              <a:rPr lang="de-AT" dirty="0"/>
              <a:t>Arbeit mit hohen Bargeldsummen etc.</a:t>
            </a:r>
          </a:p>
          <a:p>
            <a:pPr>
              <a:buFont typeface="Wingdings" panose="05000000000000000000" pitchFamily="2" charset="2"/>
              <a:buChar char="è"/>
            </a:pPr>
            <a:r>
              <a:rPr lang="de-AT" b="1" dirty="0"/>
              <a:t> das heißt aber nicht, dass woanders keine Gewalt auftritt </a:t>
            </a:r>
          </a:p>
        </p:txBody>
      </p:sp>
      <p:sp>
        <p:nvSpPr>
          <p:cNvPr id="5" name="Foliennummernplatzhalter 4"/>
          <p:cNvSpPr>
            <a:spLocks noGrp="1"/>
          </p:cNvSpPr>
          <p:nvPr>
            <p:ph type="sldNum" sz="quarter" idx="11"/>
          </p:nvPr>
        </p:nvSpPr>
        <p:spPr/>
        <p:txBody>
          <a:bodyPr/>
          <a:lstStyle/>
          <a:p>
            <a:fld id="{1206269C-C24E-4E80-9A4B-E7E19BB59A67}" type="slidenum">
              <a:rPr lang="de-AT" smtClean="0"/>
              <a:pPr/>
              <a:t>9</a:t>
            </a:fld>
            <a:endParaRPr lang="de-AT" dirty="0"/>
          </a:p>
        </p:txBody>
      </p:sp>
      <p:pic>
        <p:nvPicPr>
          <p:cNvPr id="7" name="Grafik 6">
            <a:hlinkClick r:id="rId2"/>
            <a:extLst>
              <a:ext uri="{FF2B5EF4-FFF2-40B4-BE49-F238E27FC236}">
                <a16:creationId xmlns:a16="http://schemas.microsoft.com/office/drawing/2014/main" id="{1B574A07-0A67-EF25-805A-5F2C9426F0B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93267" y="1760199"/>
            <a:ext cx="2434653" cy="1623102"/>
          </a:xfrm>
          <a:prstGeom prst="rect">
            <a:avLst/>
          </a:prstGeom>
        </p:spPr>
      </p:pic>
    </p:spTree>
    <p:extLst>
      <p:ext uri="{BB962C8B-B14F-4D97-AF65-F5344CB8AC3E}">
        <p14:creationId xmlns:p14="http://schemas.microsoft.com/office/powerpoint/2010/main" val="3123235030"/>
      </p:ext>
    </p:extLst>
  </p:cSld>
  <p:clrMapOvr>
    <a:masterClrMapping/>
  </p:clrMapOvr>
</p:sld>
</file>

<file path=ppt/theme/theme1.xml><?xml version="1.0" encoding="utf-8"?>
<a:theme xmlns:a="http://schemas.openxmlformats.org/drawingml/2006/main" name="3-zeiliges-Logo">
  <a:themeElements>
    <a:clrScheme name="AT-2025-Farben-fin">
      <a:dk1>
        <a:srgbClr val="000000"/>
      </a:dk1>
      <a:lt1>
        <a:srgbClr val="EFF4F7"/>
      </a:lt1>
      <a:dk2>
        <a:srgbClr val="B92B06"/>
      </a:dk2>
      <a:lt2>
        <a:srgbClr val="FFFFFF"/>
      </a:lt2>
      <a:accent1>
        <a:srgbClr val="CA0237"/>
      </a:accent1>
      <a:accent2>
        <a:srgbClr val="0063A3"/>
      </a:accent2>
      <a:accent3>
        <a:srgbClr val="38713F"/>
      </a:accent3>
      <a:accent4>
        <a:srgbClr val="471D70"/>
      </a:accent4>
      <a:accent5>
        <a:srgbClr val="236B76"/>
      </a:accent5>
      <a:accent6>
        <a:srgbClr val="895A00"/>
      </a:accent6>
      <a:hlink>
        <a:srgbClr val="1C1C1C"/>
      </a:hlink>
      <a:folHlink>
        <a:srgbClr val="63636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E-PPT-16x9-2025--Beispielfolien--BMASGPK.pptx" id="{CC08FDF8-3255-4AC7-9232-A0800F69D157}" vid="{27971A02-EB6E-4467-943C-87C9885CD720}"/>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DE-PPT-16x9-2025-BMASGPK (2)</Template>
  <TotalTime>0</TotalTime>
  <Words>1009</Words>
  <Application>Microsoft Office PowerPoint</Application>
  <PresentationFormat>Bildschirmpräsentation (16:9)</PresentationFormat>
  <Paragraphs>96</Paragraphs>
  <Slides>15</Slides>
  <Notes>0</Notes>
  <HiddenSlides>0</HiddenSlides>
  <MMClips>0</MMClips>
  <ScaleCrop>false</ScaleCrop>
  <HeadingPairs>
    <vt:vector size="8" baseType="variant">
      <vt:variant>
        <vt:lpstr>Verwendete Schriftarten</vt:lpstr>
      </vt:variant>
      <vt:variant>
        <vt:i4>7</vt:i4>
      </vt:variant>
      <vt:variant>
        <vt:lpstr>Design</vt:lpstr>
      </vt:variant>
      <vt:variant>
        <vt:i4>1</vt:i4>
      </vt:variant>
      <vt:variant>
        <vt:lpstr>Eingebettete OLE-Server</vt:lpstr>
      </vt:variant>
      <vt:variant>
        <vt:i4>1</vt:i4>
      </vt:variant>
      <vt:variant>
        <vt:lpstr>Folientitel</vt:lpstr>
      </vt:variant>
      <vt:variant>
        <vt:i4>15</vt:i4>
      </vt:variant>
    </vt:vector>
  </HeadingPairs>
  <TitlesOfParts>
    <vt:vector size="24" baseType="lpstr">
      <vt:lpstr>Aptos</vt:lpstr>
      <vt:lpstr>Arial</vt:lpstr>
      <vt:lpstr>Calibri</vt:lpstr>
      <vt:lpstr>Corbel</vt:lpstr>
      <vt:lpstr>Courier New</vt:lpstr>
      <vt:lpstr>Symbol</vt:lpstr>
      <vt:lpstr>Wingdings</vt:lpstr>
      <vt:lpstr>3-zeiliges-Logo</vt:lpstr>
      <vt:lpstr>Acrobat Document</vt:lpstr>
      <vt:lpstr>Gemeinsam gegen Gewalt am Arbeitsplatz</vt:lpstr>
      <vt:lpstr>Warum müssen wir reden?</vt:lpstr>
      <vt:lpstr>Schritt 1 – Definieren und Klarheit schaffen</vt:lpstr>
      <vt:lpstr>Schritt 1 – Definieren und Klarheit schaffen</vt:lpstr>
      <vt:lpstr>Schritt 2 – Klare Ablehnung von Gewalt und Belästigung</vt:lpstr>
      <vt:lpstr>Beispiel – Intervention nach Übergriff in der Gastro</vt:lpstr>
      <vt:lpstr>Beispiel – Ampelsystem</vt:lpstr>
      <vt:lpstr>Schritt 3 – Umfassendes Gewaltschutzkonzept (Auszug)</vt:lpstr>
      <vt:lpstr>Gefährdete Bereiche (Auszug der Kriterien)</vt:lpstr>
      <vt:lpstr>Probleme ansprechbar machen und halten!</vt:lpstr>
      <vt:lpstr>ILO C190   (Auszüge)</vt:lpstr>
      <vt:lpstr>Schritt 4 – Gewaltprävention leben (Organisationskultur)</vt:lpstr>
      <vt:lpstr>Zusammenfassung</vt:lpstr>
      <vt:lpstr>Ausblick</vt:lpstr>
      <vt:lpstr>Gemeinsam gegen Gewalt am Arbeitsplatz!</vt:lpstr>
    </vt:vector>
  </TitlesOfParts>
  <Company>Bundesministerium für Arbeit, Familie und Jugend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Layout: Titelfolie-mit-Hintergrund</dc:title>
  <dc:creator>Gur Claudia</dc:creator>
  <cp:lastModifiedBy>Gruber-Risak Martin</cp:lastModifiedBy>
  <cp:revision>62</cp:revision>
  <cp:lastPrinted>2018-07-05T18:23:58Z</cp:lastPrinted>
  <dcterms:created xsi:type="dcterms:W3CDTF">2025-05-06T08:05:50Z</dcterms:created>
  <dcterms:modified xsi:type="dcterms:W3CDTF">2026-03-25T14:41:22Z</dcterms:modified>
</cp:coreProperties>
</file>